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notesMaster" Target="notesMasters/notesMaster.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slide" Target="slides/slide.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 Id="rId3" Type="http://schemas.openxmlformats.org/officeDocument/2006/relationships/image" Target="../media/image04.png"/></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funvill/ArduinoLightingWorkshop/" TargetMode="External"/><Relationship Id="rId4" Type="http://schemas.openxmlformats.org/officeDocument/2006/relationships/hyperlink" Target="http://hackspace.ca" TargetMode="External"/><Relationship Id="rId5" Type="http://schemas.openxmlformats.org/officeDocument/2006/relationships/hyperlink" Target="http://abluestar.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5.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seeedstudio.com/depot/AllPixel-Power-Tap-Kit-p-2380.html"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1.jpg"/><Relationship Id="rId4" Type="http://schemas.openxmlformats.org/officeDocument/2006/relationships/image" Target="../media/image00.png"/><Relationship Id="rId5" Type="http://schemas.openxmlformats.org/officeDocument/2006/relationships/image" Target="../media/image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arduino.c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9.png"/><Relationship Id="rId4" Type="http://schemas.openxmlformats.org/officeDocument/2006/relationships/image" Target="../media/image07.png"/><Relationship Id="rId5" Type="http://schemas.openxmlformats.org/officeDocument/2006/relationships/image" Target="../media/image10.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514048" y="1096125"/>
            <a:ext cx="4115901" cy="3089023"/>
          </a:xfrm>
          <a:prstGeom prst="rect">
            <a:avLst/>
          </a:prstGeom>
          <a:noFill/>
          <a:ln>
            <a:noFill/>
          </a:ln>
        </p:spPr>
      </p:pic>
      <p:sp>
        <p:nvSpPr>
          <p:cNvPr id="55" name="Shape 55"/>
          <p:cNvSpPr txBox="1"/>
          <p:nvPr>
            <p:ph type="ctrTitle"/>
          </p:nvPr>
        </p:nvSpPr>
        <p:spPr>
          <a:xfrm>
            <a:off x="311700" y="219750"/>
            <a:ext cx="8520599" cy="961499"/>
          </a:xfrm>
          <a:prstGeom prst="rect">
            <a:avLst/>
          </a:prstGeom>
        </p:spPr>
        <p:txBody>
          <a:bodyPr anchorCtr="0" anchor="b" bIns="91425" lIns="91425" rIns="91425" tIns="91425">
            <a:noAutofit/>
          </a:bodyPr>
          <a:lstStyle/>
          <a:p>
            <a:pPr lvl="0" rtl="0">
              <a:spcBef>
                <a:spcPts val="0"/>
              </a:spcBef>
              <a:buNone/>
            </a:pPr>
            <a:r>
              <a:rPr b="1" lang="en">
                <a:solidFill>
                  <a:srgbClr val="DA0002"/>
                </a:solidFill>
              </a:rPr>
              <a:t>Intro to Lighting </a:t>
            </a:r>
          </a:p>
        </p:txBody>
      </p:sp>
      <p:sp>
        <p:nvSpPr>
          <p:cNvPr id="56" name="Shape 56"/>
          <p:cNvSpPr txBox="1"/>
          <p:nvPr/>
        </p:nvSpPr>
        <p:spPr>
          <a:xfrm>
            <a:off x="2144400" y="4037900"/>
            <a:ext cx="4855199" cy="899699"/>
          </a:xfrm>
          <a:prstGeom prst="rect">
            <a:avLst/>
          </a:prstGeom>
          <a:noFill/>
          <a:ln>
            <a:noFill/>
          </a:ln>
        </p:spPr>
        <p:txBody>
          <a:bodyPr anchorCtr="0" anchor="t" bIns="91425" lIns="91425" rIns="91425" tIns="91425">
            <a:noAutofit/>
          </a:bodyPr>
          <a:lstStyle/>
          <a:p>
            <a:pPr lvl="0" rtl="0" algn="ctr">
              <a:spcBef>
                <a:spcPts val="0"/>
              </a:spcBef>
              <a:buClr>
                <a:schemeClr val="dk1"/>
              </a:buClr>
              <a:buSzPct val="25000"/>
              <a:buFont typeface="Arial"/>
              <a:buNone/>
            </a:pPr>
            <a:r>
              <a:rPr b="1" lang="en" sz="5200">
                <a:solidFill>
                  <a:srgbClr val="DA0002"/>
                </a:solidFill>
              </a:rPr>
              <a:t>With Arduino</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0" name="Shape 60"/>
        <p:cNvGrpSpPr/>
        <p:nvPr/>
      </p:nvGrpSpPr>
      <p:grpSpPr>
        <a:xfrm>
          <a:off x="0" y="0"/>
          <a:ext cx="0" cy="0"/>
          <a:chOff x="0" y="0"/>
          <a:chExt cx="0" cy="0"/>
        </a:xfrm>
      </p:grpSpPr>
      <p:sp>
        <p:nvSpPr>
          <p:cNvPr id="61" name="Shape 61"/>
          <p:cNvSpPr txBox="1"/>
          <p:nvPr>
            <p:ph idx="1" type="body"/>
          </p:nvPr>
        </p:nvSpPr>
        <p:spPr>
          <a:xfrm>
            <a:off x="311700" y="198650"/>
            <a:ext cx="8520599" cy="4235400"/>
          </a:xfrm>
          <a:prstGeom prst="rect">
            <a:avLst/>
          </a:prstGeom>
        </p:spPr>
        <p:txBody>
          <a:bodyPr anchorCtr="0" anchor="t" bIns="91425" lIns="91425" rIns="91425" tIns="91425">
            <a:noAutofit/>
          </a:bodyPr>
          <a:lstStyle/>
          <a:p>
            <a:pPr lvl="0" rtl="0">
              <a:spcBef>
                <a:spcPts val="0"/>
              </a:spcBef>
              <a:buNone/>
            </a:pPr>
            <a:r>
              <a:rPr b="1" lang="en" sz="2400">
                <a:solidFill>
                  <a:srgbClr val="FF0000"/>
                </a:solidFill>
              </a:rPr>
              <a:t>Version: </a:t>
            </a:r>
            <a:r>
              <a:rPr b="1" lang="en" sz="2400">
                <a:solidFill>
                  <a:srgbClr val="000000"/>
                </a:solidFill>
              </a:rPr>
              <a:t>4</a:t>
            </a:r>
            <a:br>
              <a:rPr b="1" lang="en" sz="2400">
                <a:solidFill>
                  <a:srgbClr val="FF0000"/>
                </a:solidFill>
              </a:rPr>
            </a:br>
            <a:r>
              <a:rPr b="1" lang="en" sz="2400">
                <a:solidFill>
                  <a:srgbClr val="FF0000"/>
                </a:solidFill>
              </a:rPr>
              <a:t>Last updated: </a:t>
            </a:r>
            <a:r>
              <a:rPr b="1" lang="en" sz="2400">
                <a:solidFill>
                  <a:srgbClr val="000000"/>
                </a:solidFill>
              </a:rPr>
              <a:t>Jan 30, 2016</a:t>
            </a:r>
            <a:r>
              <a:rPr b="1" lang="en" sz="2400">
                <a:solidFill>
                  <a:srgbClr val="FF0000"/>
                </a:solidFill>
              </a:rPr>
              <a:t>  </a:t>
            </a:r>
            <a:br>
              <a:rPr lang="en" sz="3000">
                <a:solidFill>
                  <a:schemeClr val="dk1"/>
                </a:solidFill>
              </a:rPr>
            </a:br>
            <a:br>
              <a:rPr b="1" lang="en" sz="2400">
                <a:solidFill>
                  <a:srgbClr val="FF0000"/>
                </a:solidFill>
              </a:rPr>
            </a:br>
            <a:br>
              <a:rPr b="1" lang="en" sz="2400">
                <a:solidFill>
                  <a:srgbClr val="FF0000"/>
                </a:solidFill>
              </a:rPr>
            </a:br>
            <a:r>
              <a:rPr b="1" lang="en" sz="2400">
                <a:solidFill>
                  <a:srgbClr val="FF0000"/>
                </a:solidFill>
              </a:rPr>
              <a:t>Slides and Example source code</a:t>
            </a:r>
            <a:br>
              <a:rPr lang="en">
                <a:solidFill>
                  <a:schemeClr val="dk1"/>
                </a:solidFill>
              </a:rPr>
            </a:br>
            <a:r>
              <a:rPr lang="en" sz="2400" u="sng">
                <a:solidFill>
                  <a:schemeClr val="hlink"/>
                </a:solidFill>
                <a:hlinkClick r:id="rId3"/>
              </a:rPr>
              <a:t>https://github.com/funvill/ArduinoLightingWorkshop/</a:t>
            </a:r>
          </a:p>
          <a:p>
            <a:pPr lvl="0">
              <a:spcBef>
                <a:spcPts val="0"/>
              </a:spcBef>
              <a:buNone/>
            </a:pPr>
            <a:r>
              <a:t/>
            </a:r>
            <a:endParaRPr>
              <a:solidFill>
                <a:schemeClr val="dk1"/>
              </a:solidFill>
            </a:endParaRPr>
          </a:p>
        </p:txBody>
      </p:sp>
      <p:sp>
        <p:nvSpPr>
          <p:cNvPr id="62" name="Shape 62"/>
          <p:cNvSpPr txBox="1"/>
          <p:nvPr/>
        </p:nvSpPr>
        <p:spPr>
          <a:xfrm>
            <a:off x="5562050" y="198650"/>
            <a:ext cx="3185400" cy="23625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Social media</a:t>
            </a:r>
            <a:r>
              <a:rPr lang="en" sz="1800">
                <a:solidFill>
                  <a:srgbClr val="FF0000"/>
                </a:solidFill>
              </a:rPr>
              <a:t> </a:t>
            </a:r>
            <a:br>
              <a:rPr lang="en" sz="1800">
                <a:solidFill>
                  <a:schemeClr val="dk1"/>
                </a:solidFill>
              </a:rPr>
            </a:br>
            <a:r>
              <a:rPr lang="en" sz="1800"/>
              <a:t>Vancouver Hackspace</a:t>
            </a:r>
            <a:br>
              <a:rPr lang="en" sz="1800"/>
            </a:br>
            <a:r>
              <a:rPr lang="en" sz="1800"/>
              <a:t>@VHS</a:t>
            </a:r>
            <a:r>
              <a:rPr lang="en" sz="1800">
                <a:solidFill>
                  <a:schemeClr val="dk1"/>
                </a:solidFill>
              </a:rPr>
              <a:t> </a:t>
            </a:r>
            <a:r>
              <a:rPr lang="en" sz="1800" u="sng">
                <a:solidFill>
                  <a:srgbClr val="0000FF"/>
                </a:solidFill>
                <a:hlinkClick r:id="rId4"/>
              </a:rPr>
              <a:t>http://hackspace.ca</a:t>
            </a:r>
            <a:r>
              <a:rPr lang="en" sz="1800">
                <a:solidFill>
                  <a:schemeClr val="dk1"/>
                </a:solidFill>
              </a:rPr>
              <a:t> </a:t>
            </a:r>
          </a:p>
          <a:p>
            <a:pPr lvl="0" rtl="0">
              <a:spcBef>
                <a:spcPts val="0"/>
              </a:spcBef>
              <a:buNone/>
            </a:pPr>
            <a:r>
              <a:t/>
            </a:r>
            <a:endParaRPr sz="1800">
              <a:solidFill>
                <a:schemeClr val="dk1"/>
              </a:solidFill>
            </a:endParaRPr>
          </a:p>
          <a:p>
            <a:pPr lvl="0">
              <a:spcBef>
                <a:spcPts val="0"/>
              </a:spcBef>
              <a:buNone/>
            </a:pPr>
            <a:r>
              <a:rPr lang="en" sz="1800"/>
              <a:t>Steven Smethurst (Funvill) @Funvill</a:t>
            </a:r>
            <a:r>
              <a:rPr lang="en" sz="1800">
                <a:solidFill>
                  <a:schemeClr val="dk1"/>
                </a:solidFill>
              </a:rPr>
              <a:t> </a:t>
            </a:r>
            <a:r>
              <a:rPr lang="en" sz="1800" u="sng">
                <a:solidFill>
                  <a:srgbClr val="0000FF"/>
                </a:solidFill>
                <a:hlinkClick r:id="rId5"/>
              </a:rPr>
              <a:t>http://abluestar.com</a:t>
            </a:r>
            <a:r>
              <a:rPr lang="en" sz="1800">
                <a:solidFill>
                  <a:schemeClr val="dk1"/>
                </a:solidFill>
              </a:rPr>
              <a:t>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28"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413887" y="190500"/>
            <a:ext cx="3438525" cy="4762500"/>
          </a:xfrm>
          <a:prstGeom prst="rect">
            <a:avLst/>
          </a:prstGeom>
          <a:noFill/>
          <a:ln>
            <a:noFill/>
          </a:ln>
        </p:spPr>
      </p:pic>
      <p:pic>
        <p:nvPicPr>
          <p:cNvPr id="130" name="Shape 130"/>
          <p:cNvPicPr preferRelativeResize="0"/>
          <p:nvPr/>
        </p:nvPicPr>
        <p:blipFill>
          <a:blip r:embed="rId4">
            <a:alphaModFix/>
          </a:blip>
          <a:stretch>
            <a:fillRect/>
          </a:stretch>
        </p:blipFill>
        <p:spPr>
          <a:xfrm>
            <a:off x="3950242" y="190500"/>
            <a:ext cx="4779865" cy="47624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276375"/>
            <a:ext cx="8520599" cy="572699"/>
          </a:xfrm>
          <a:prstGeom prst="rect">
            <a:avLst/>
          </a:prstGeom>
        </p:spPr>
        <p:txBody>
          <a:bodyPr anchorCtr="0" anchor="t" bIns="91425" lIns="91425" rIns="91425" tIns="91425">
            <a:noAutofit/>
          </a:bodyPr>
          <a:lstStyle/>
          <a:p>
            <a:pPr lvl="0">
              <a:spcBef>
                <a:spcPts val="0"/>
              </a:spcBef>
              <a:buNone/>
            </a:pPr>
            <a:r>
              <a:rPr lang="en" sz="3600">
                <a:solidFill>
                  <a:srgbClr val="FF0000"/>
                </a:solidFill>
              </a:rPr>
              <a:t>Blink Sketch</a:t>
            </a:r>
          </a:p>
        </p:txBody>
      </p:sp>
      <p:sp>
        <p:nvSpPr>
          <p:cNvPr id="136" name="Shape 136"/>
          <p:cNvSpPr txBox="1"/>
          <p:nvPr>
            <p:ph idx="1" type="body"/>
          </p:nvPr>
        </p:nvSpPr>
        <p:spPr>
          <a:xfrm>
            <a:off x="311700" y="1277000"/>
            <a:ext cx="8520599" cy="2894400"/>
          </a:xfrm>
          <a:prstGeom prst="rect">
            <a:avLst/>
          </a:prstGeom>
        </p:spPr>
        <p:txBody>
          <a:bodyPr anchorCtr="0" anchor="t" bIns="91425" lIns="91425" rIns="91425" tIns="91425">
            <a:noAutofit/>
          </a:bodyPr>
          <a:lstStyle/>
          <a:p>
            <a:pPr lvl="0" rtl="0">
              <a:lnSpc>
                <a:spcPct val="100000"/>
              </a:lnSpc>
              <a:spcBef>
                <a:spcPts val="0"/>
              </a:spcBef>
              <a:buNone/>
            </a:pPr>
            <a:r>
              <a:rPr lang="en" sz="1500">
                <a:solidFill>
                  <a:srgbClr val="6AA84F"/>
                </a:solidFill>
                <a:latin typeface="Courier New"/>
                <a:ea typeface="Courier New"/>
                <a:cs typeface="Courier New"/>
                <a:sym typeface="Courier New"/>
              </a:rPr>
              <a:t>// The setup function runs once when you press reset or power the board</a:t>
            </a:r>
            <a:br>
              <a:rPr lang="en" sz="1500">
                <a:solidFill>
                  <a:srgbClr val="00FF00"/>
                </a:solidFill>
                <a:latin typeface="Courier New"/>
                <a:ea typeface="Courier New"/>
                <a:cs typeface="Courier New"/>
                <a:sym typeface="Courier New"/>
              </a:rPr>
            </a:br>
            <a:r>
              <a:rPr lang="en" sz="1500">
                <a:solidFill>
                  <a:srgbClr val="0000FF"/>
                </a:solidFill>
                <a:latin typeface="Courier New"/>
                <a:ea typeface="Courier New"/>
                <a:cs typeface="Courier New"/>
                <a:sym typeface="Courier New"/>
              </a:rPr>
              <a:t>void </a:t>
            </a:r>
            <a:r>
              <a:rPr lang="en" sz="1500">
                <a:solidFill>
                  <a:srgbClr val="000000"/>
                </a:solidFill>
                <a:latin typeface="Courier New"/>
                <a:ea typeface="Courier New"/>
                <a:cs typeface="Courier New"/>
                <a:sym typeface="Courier New"/>
              </a:rPr>
              <a:t>setup() {</a:t>
            </a:r>
            <a:br>
              <a:rPr lang="en" sz="1500">
                <a:solidFill>
                  <a:srgbClr val="000000"/>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  pinMode(</a:t>
            </a:r>
            <a:r>
              <a:rPr lang="en" sz="1500">
                <a:solidFill>
                  <a:srgbClr val="FF0000"/>
                </a:solidFill>
                <a:latin typeface="Courier New"/>
                <a:ea typeface="Courier New"/>
                <a:cs typeface="Courier New"/>
                <a:sym typeface="Courier New"/>
              </a:rPr>
              <a:t>13</a:t>
            </a:r>
            <a:r>
              <a:rPr lang="en" sz="1500">
                <a:solidFill>
                  <a:srgbClr val="000000"/>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OUTPUT</a:t>
            </a:r>
            <a:r>
              <a:rPr lang="en" sz="1500">
                <a:solidFill>
                  <a:srgbClr val="000000"/>
                </a:solidFill>
                <a:latin typeface="Courier New"/>
                <a:ea typeface="Courier New"/>
                <a:cs typeface="Courier New"/>
                <a:sym typeface="Courier New"/>
              </a:rPr>
              <a:t>);    </a:t>
            </a:r>
            <a:r>
              <a:rPr lang="en" sz="1500">
                <a:solidFill>
                  <a:srgbClr val="6AA84F"/>
                </a:solidFill>
                <a:latin typeface="Courier New"/>
                <a:ea typeface="Courier New"/>
                <a:cs typeface="Courier New"/>
                <a:sym typeface="Courier New"/>
              </a:rPr>
              <a:t>// Initialize digital pin 13 as an output.</a:t>
            </a:r>
            <a:br>
              <a:rPr lang="en" sz="1500">
                <a:solidFill>
                  <a:srgbClr val="6AA84F"/>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a:t>
            </a:r>
          </a:p>
          <a:p>
            <a:pPr lvl="0">
              <a:lnSpc>
                <a:spcPct val="100000"/>
              </a:lnSpc>
              <a:spcBef>
                <a:spcPts val="0"/>
              </a:spcBef>
              <a:buNone/>
            </a:pPr>
            <a:r>
              <a:rPr lang="en" sz="1500">
                <a:solidFill>
                  <a:srgbClr val="6AA84F"/>
                </a:solidFill>
                <a:latin typeface="Courier New"/>
                <a:ea typeface="Courier New"/>
                <a:cs typeface="Courier New"/>
                <a:sym typeface="Courier New"/>
              </a:rPr>
              <a:t>// The loop function runs over and over again forever</a:t>
            </a:r>
            <a:br>
              <a:rPr lang="en" sz="1500">
                <a:solidFill>
                  <a:srgbClr val="000000"/>
                </a:solidFill>
                <a:latin typeface="Courier New"/>
                <a:ea typeface="Courier New"/>
                <a:cs typeface="Courier New"/>
                <a:sym typeface="Courier New"/>
              </a:rPr>
            </a:br>
            <a:r>
              <a:rPr lang="en" sz="1500">
                <a:solidFill>
                  <a:srgbClr val="0000FF"/>
                </a:solidFill>
                <a:latin typeface="Courier New"/>
                <a:ea typeface="Courier New"/>
                <a:cs typeface="Courier New"/>
                <a:sym typeface="Courier New"/>
              </a:rPr>
              <a:t>void </a:t>
            </a:r>
            <a:r>
              <a:rPr lang="en" sz="1500">
                <a:solidFill>
                  <a:srgbClr val="000000"/>
                </a:solidFill>
                <a:latin typeface="Courier New"/>
                <a:ea typeface="Courier New"/>
                <a:cs typeface="Courier New"/>
                <a:sym typeface="Courier New"/>
              </a:rPr>
              <a:t>loop() {</a:t>
            </a:r>
            <a:br>
              <a:rPr lang="en" sz="1500">
                <a:solidFill>
                  <a:srgbClr val="000000"/>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  digitalWrite(</a:t>
            </a:r>
            <a:r>
              <a:rPr lang="en" sz="1500">
                <a:solidFill>
                  <a:srgbClr val="FF0000"/>
                </a:solidFill>
                <a:latin typeface="Courier New"/>
                <a:ea typeface="Courier New"/>
                <a:cs typeface="Courier New"/>
                <a:sym typeface="Courier New"/>
              </a:rPr>
              <a:t>13</a:t>
            </a:r>
            <a:r>
              <a:rPr lang="en" sz="1500">
                <a:solidFill>
                  <a:srgbClr val="000000"/>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HIGH</a:t>
            </a:r>
            <a:r>
              <a:rPr lang="en" sz="1500">
                <a:solidFill>
                  <a:srgbClr val="000000"/>
                </a:solidFill>
                <a:latin typeface="Courier New"/>
                <a:ea typeface="Courier New"/>
                <a:cs typeface="Courier New"/>
                <a:sym typeface="Courier New"/>
              </a:rPr>
              <a:t>); </a:t>
            </a:r>
            <a:r>
              <a:rPr lang="en" sz="1500">
                <a:solidFill>
                  <a:srgbClr val="6AA84F"/>
                </a:solidFill>
                <a:latin typeface="Courier New"/>
                <a:ea typeface="Courier New"/>
                <a:cs typeface="Courier New"/>
                <a:sym typeface="Courier New"/>
              </a:rPr>
              <a:t>// Turn the LED on (HIGH is the voltage level)</a:t>
            </a:r>
            <a:br>
              <a:rPr lang="en" sz="1500">
                <a:solidFill>
                  <a:srgbClr val="6AA84F"/>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  delay(</a:t>
            </a:r>
            <a:r>
              <a:rPr lang="en" sz="1500">
                <a:solidFill>
                  <a:srgbClr val="FF0000"/>
                </a:solidFill>
                <a:latin typeface="Courier New"/>
                <a:ea typeface="Courier New"/>
                <a:cs typeface="Courier New"/>
                <a:sym typeface="Courier New"/>
              </a:rPr>
              <a:t>1000</a:t>
            </a:r>
            <a:r>
              <a:rPr lang="en" sz="1500">
                <a:solidFill>
                  <a:srgbClr val="000000"/>
                </a:solidFill>
                <a:latin typeface="Courier New"/>
                <a:ea typeface="Courier New"/>
                <a:cs typeface="Courier New"/>
                <a:sym typeface="Courier New"/>
              </a:rPr>
              <a:t>);            </a:t>
            </a:r>
            <a:r>
              <a:rPr lang="en" sz="1500">
                <a:solidFill>
                  <a:srgbClr val="6AA84F"/>
                </a:solidFill>
                <a:latin typeface="Courier New"/>
                <a:ea typeface="Courier New"/>
                <a:cs typeface="Courier New"/>
                <a:sym typeface="Courier New"/>
              </a:rPr>
              <a:t>// Wait for a second</a:t>
            </a:r>
            <a:br>
              <a:rPr lang="en" sz="1500">
                <a:solidFill>
                  <a:srgbClr val="6AA84F"/>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  digitalWrite(</a:t>
            </a:r>
            <a:r>
              <a:rPr lang="en" sz="1500">
                <a:solidFill>
                  <a:srgbClr val="FF0000"/>
                </a:solidFill>
                <a:latin typeface="Courier New"/>
                <a:ea typeface="Courier New"/>
                <a:cs typeface="Courier New"/>
                <a:sym typeface="Courier New"/>
              </a:rPr>
              <a:t>13</a:t>
            </a:r>
            <a:r>
              <a:rPr lang="en" sz="1500">
                <a:solidFill>
                  <a:srgbClr val="000000"/>
                </a:solidFill>
                <a:latin typeface="Courier New"/>
                <a:ea typeface="Courier New"/>
                <a:cs typeface="Courier New"/>
                <a:sym typeface="Courier New"/>
              </a:rPr>
              <a:t>, </a:t>
            </a:r>
            <a:r>
              <a:rPr lang="en" sz="1500">
                <a:solidFill>
                  <a:srgbClr val="FF0000"/>
                </a:solidFill>
                <a:latin typeface="Courier New"/>
                <a:ea typeface="Courier New"/>
                <a:cs typeface="Courier New"/>
                <a:sym typeface="Courier New"/>
              </a:rPr>
              <a:t>LOW</a:t>
            </a:r>
            <a:r>
              <a:rPr lang="en" sz="1500">
                <a:solidFill>
                  <a:srgbClr val="000000"/>
                </a:solidFill>
                <a:latin typeface="Courier New"/>
                <a:ea typeface="Courier New"/>
                <a:cs typeface="Courier New"/>
                <a:sym typeface="Courier New"/>
              </a:rPr>
              <a:t>);  </a:t>
            </a:r>
            <a:r>
              <a:rPr lang="en" sz="1500">
                <a:solidFill>
                  <a:srgbClr val="6AA84F"/>
                </a:solidFill>
                <a:latin typeface="Courier New"/>
                <a:ea typeface="Courier New"/>
                <a:cs typeface="Courier New"/>
                <a:sym typeface="Courier New"/>
              </a:rPr>
              <a:t>// Turn the LED off by making the voltage LOW</a:t>
            </a:r>
            <a:br>
              <a:rPr lang="en" sz="1500">
                <a:solidFill>
                  <a:srgbClr val="6AA84F"/>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  delay(</a:t>
            </a:r>
            <a:r>
              <a:rPr lang="en" sz="1500">
                <a:solidFill>
                  <a:srgbClr val="FF0000"/>
                </a:solidFill>
                <a:latin typeface="Courier New"/>
                <a:ea typeface="Courier New"/>
                <a:cs typeface="Courier New"/>
                <a:sym typeface="Courier New"/>
              </a:rPr>
              <a:t>1000</a:t>
            </a:r>
            <a:r>
              <a:rPr lang="en" sz="1500">
                <a:solidFill>
                  <a:srgbClr val="000000"/>
                </a:solidFill>
                <a:latin typeface="Courier New"/>
                <a:ea typeface="Courier New"/>
                <a:cs typeface="Courier New"/>
                <a:sym typeface="Courier New"/>
              </a:rPr>
              <a:t>);            </a:t>
            </a:r>
            <a:r>
              <a:rPr lang="en" sz="1500">
                <a:solidFill>
                  <a:srgbClr val="6AA84F"/>
                </a:solidFill>
                <a:latin typeface="Courier New"/>
                <a:ea typeface="Courier New"/>
                <a:cs typeface="Courier New"/>
                <a:sym typeface="Courier New"/>
              </a:rPr>
              <a:t>// Wait for a second</a:t>
            </a:r>
            <a:br>
              <a:rPr lang="en" sz="1500">
                <a:solidFill>
                  <a:srgbClr val="6AA84F"/>
                </a:solidFill>
                <a:latin typeface="Courier New"/>
                <a:ea typeface="Courier New"/>
                <a:cs typeface="Courier New"/>
                <a:sym typeface="Courier New"/>
              </a:rPr>
            </a:br>
            <a:r>
              <a:rPr lang="en" sz="1500">
                <a:solidFill>
                  <a:srgbClr val="000000"/>
                </a:solidFill>
                <a:latin typeface="Courier New"/>
                <a:ea typeface="Courier New"/>
                <a:cs typeface="Courier New"/>
                <a:sym typeface="Courier New"/>
              </a:rPr>
              <a:t>}</a:t>
            </a:r>
          </a:p>
        </p:txBody>
      </p:sp>
      <p:sp>
        <p:nvSpPr>
          <p:cNvPr id="137" name="Shape 137"/>
          <p:cNvSpPr txBox="1"/>
          <p:nvPr/>
        </p:nvSpPr>
        <p:spPr>
          <a:xfrm>
            <a:off x="311700" y="849075"/>
            <a:ext cx="7009499" cy="257700"/>
          </a:xfrm>
          <a:prstGeom prst="rect">
            <a:avLst/>
          </a:prstGeom>
          <a:noFill/>
          <a:ln>
            <a:noFill/>
          </a:ln>
        </p:spPr>
        <p:txBody>
          <a:bodyPr anchorCtr="0" anchor="t" bIns="91425" lIns="91425" rIns="91425" tIns="91425">
            <a:noAutofit/>
          </a:bodyPr>
          <a:lstStyle/>
          <a:p>
            <a:pPr lvl="0" rtl="0">
              <a:spcBef>
                <a:spcPts val="0"/>
              </a:spcBef>
              <a:buNone/>
            </a:pPr>
            <a:r>
              <a:rPr lang="en">
                <a:solidFill>
                  <a:srgbClr val="FF0000"/>
                </a:solidFill>
              </a:rPr>
              <a:t>File ⇒ Examples ⇒ 01.Basics ⇒ Blink)</a:t>
            </a:r>
          </a:p>
          <a:p>
            <a:pPr lv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Functions</a:t>
            </a:r>
          </a:p>
        </p:txBody>
      </p:sp>
      <p:sp>
        <p:nvSpPr>
          <p:cNvPr id="143" name="Shape 143"/>
          <p:cNvSpPr txBox="1"/>
          <p:nvPr>
            <p:ph idx="1" type="body"/>
          </p:nvPr>
        </p:nvSpPr>
        <p:spPr>
          <a:xfrm>
            <a:off x="311700" y="1152475"/>
            <a:ext cx="8520599" cy="3654599"/>
          </a:xfrm>
          <a:prstGeom prst="rect">
            <a:avLst/>
          </a:prstGeom>
        </p:spPr>
        <p:txBody>
          <a:bodyPr anchorCtr="0" anchor="t" bIns="91425" lIns="91425" rIns="91425" tIns="91425">
            <a:noAutofit/>
          </a:bodyPr>
          <a:lstStyle/>
          <a:p>
            <a:pPr lvl="0" rtl="0">
              <a:spcBef>
                <a:spcPts val="0"/>
              </a:spcBef>
              <a:buNone/>
            </a:pPr>
            <a:r>
              <a:rPr lang="en">
                <a:solidFill>
                  <a:srgbClr val="000000"/>
                </a:solidFill>
              </a:rPr>
              <a:t>Segmenting code into functions allows a programmer to create modular pieces of code that perform a defined task and then return to the area of code from which the function was "called".</a:t>
            </a:r>
          </a:p>
          <a:p>
            <a:pPr lvl="0" rtl="0">
              <a:spcBef>
                <a:spcPts val="0"/>
              </a:spcBef>
              <a:buNone/>
            </a:pPr>
            <a:r>
              <a:rPr lang="en">
                <a:solidFill>
                  <a:srgbClr val="000000"/>
                </a:solidFill>
              </a:rPr>
              <a:t>Functions has several advantages:</a:t>
            </a:r>
          </a:p>
          <a:p>
            <a:pPr indent="-228600" lvl="0" marL="457200" rtl="0">
              <a:spcBef>
                <a:spcPts val="0"/>
              </a:spcBef>
              <a:buClr>
                <a:srgbClr val="000000"/>
              </a:buClr>
            </a:pPr>
            <a:r>
              <a:rPr lang="en">
                <a:solidFill>
                  <a:srgbClr val="000000"/>
                </a:solidFill>
              </a:rPr>
              <a:t>Stay organized</a:t>
            </a:r>
          </a:p>
          <a:p>
            <a:pPr indent="-228600" lvl="0" marL="457200" rtl="0">
              <a:spcBef>
                <a:spcPts val="0"/>
              </a:spcBef>
              <a:buClr>
                <a:srgbClr val="000000"/>
              </a:buClr>
            </a:pPr>
            <a:r>
              <a:rPr lang="en">
                <a:solidFill>
                  <a:srgbClr val="000000"/>
                </a:solidFill>
              </a:rPr>
              <a:t>Functions make the whole sketch smaller and more compact because sections of code are reused many times.</a:t>
            </a:r>
          </a:p>
          <a:p>
            <a:pPr indent="-228600" lvl="0" marL="457200" rtl="0">
              <a:spcBef>
                <a:spcPts val="0"/>
              </a:spcBef>
              <a:buClr>
                <a:srgbClr val="000000"/>
              </a:buClr>
            </a:pPr>
            <a:r>
              <a:rPr lang="en">
                <a:solidFill>
                  <a:srgbClr val="000000"/>
                </a:solidFill>
              </a:rPr>
              <a:t>They make it easier to reuse code in other programs by making it more modular, and as a nice side effect, using functions also often makes the code more readable.</a:t>
            </a:r>
          </a:p>
          <a:p>
            <a:pPr lvl="0">
              <a:spcBef>
                <a:spcPts val="0"/>
              </a:spcBef>
              <a:buNone/>
            </a:pPr>
            <a:r>
              <a:t/>
            </a:r>
            <a:endParaRPr>
              <a:solidFill>
                <a:srgbClr val="000000"/>
              </a:solidFill>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47" name="Shape 147"/>
        <p:cNvGrpSpPr/>
        <p:nvPr/>
      </p:nvGrpSpPr>
      <p:grpSpPr>
        <a:xfrm>
          <a:off x="0" y="0"/>
          <a:ext cx="0" cy="0"/>
          <a:chOff x="0" y="0"/>
          <a:chExt cx="0" cy="0"/>
        </a:xfrm>
      </p:grpSpPr>
      <p:sp>
        <p:nvSpPr>
          <p:cNvPr id="148" name="Shape 148"/>
          <p:cNvSpPr txBox="1"/>
          <p:nvPr>
            <p:ph idx="1" type="body"/>
          </p:nvPr>
        </p:nvSpPr>
        <p:spPr>
          <a:xfrm>
            <a:off x="311700" y="1152475"/>
            <a:ext cx="3999899" cy="3416400"/>
          </a:xfrm>
          <a:prstGeom prst="rect">
            <a:avLst/>
          </a:prstGeom>
        </p:spPr>
        <p:txBody>
          <a:bodyPr anchorCtr="0" anchor="t" bIns="91425" lIns="91425" rIns="91425" tIns="91425">
            <a:noAutofit/>
          </a:bodyPr>
          <a:lstStyle/>
          <a:p>
            <a:pPr lvl="0">
              <a:spcBef>
                <a:spcPts val="0"/>
              </a:spcBef>
              <a:buNone/>
            </a:pPr>
            <a:r>
              <a:rPr lang="en" sz="2400">
                <a:solidFill>
                  <a:srgbClr val="000000"/>
                </a:solidFill>
              </a:rPr>
              <a:t>Write a HIGH or a LOW value to a digital pin. If the pin has been configured as an OUTPUT with pinMode(), its voltage will be set to the corresponding value: 5V for HIGH, 0V (ground) for LOW.</a:t>
            </a:r>
          </a:p>
        </p:txBody>
      </p:sp>
      <p:sp>
        <p:nvSpPr>
          <p:cNvPr id="149" name="Shape 14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Function: digitalWrite()</a:t>
            </a:r>
          </a:p>
        </p:txBody>
      </p:sp>
      <p:sp>
        <p:nvSpPr>
          <p:cNvPr id="150" name="Shape 150"/>
          <p:cNvSpPr txBox="1"/>
          <p:nvPr>
            <p:ph idx="2" type="body"/>
          </p:nvPr>
        </p:nvSpPr>
        <p:spPr>
          <a:xfrm>
            <a:off x="4832400" y="1152475"/>
            <a:ext cx="3999899" cy="13769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Syntax:</a:t>
            </a:r>
          </a:p>
          <a:p>
            <a:pPr indent="0" lvl="0" marL="457200" rtl="0">
              <a:spcBef>
                <a:spcPts val="0"/>
              </a:spcBef>
              <a:buNone/>
            </a:pPr>
            <a:r>
              <a:rPr lang="en" sz="2400">
                <a:solidFill>
                  <a:srgbClr val="FF9900"/>
                </a:solidFill>
              </a:rPr>
              <a:t>digitalWrite</a:t>
            </a:r>
            <a:r>
              <a:rPr lang="en" sz="2400">
                <a:solidFill>
                  <a:srgbClr val="000000"/>
                </a:solidFill>
              </a:rPr>
              <a:t>(</a:t>
            </a:r>
            <a:r>
              <a:rPr lang="en" sz="2400">
                <a:solidFill>
                  <a:srgbClr val="FF0000"/>
                </a:solidFill>
              </a:rPr>
              <a:t>pin</a:t>
            </a:r>
            <a:r>
              <a:rPr lang="en" sz="2400">
                <a:solidFill>
                  <a:srgbClr val="000000"/>
                </a:solidFill>
              </a:rPr>
              <a:t>, </a:t>
            </a:r>
            <a:r>
              <a:rPr lang="en" sz="2400">
                <a:solidFill>
                  <a:srgbClr val="FF0000"/>
                </a:solidFill>
              </a:rPr>
              <a:t>value</a:t>
            </a:r>
            <a:r>
              <a:rPr lang="en" sz="2400">
                <a:solidFill>
                  <a:srgbClr val="000000"/>
                </a:solidFill>
              </a:rPr>
              <a:t>)</a:t>
            </a:r>
          </a:p>
          <a:p>
            <a:pPr lvl="0" rtl="0">
              <a:spcBef>
                <a:spcPts val="0"/>
              </a:spcBef>
              <a:buNone/>
            </a:pPr>
            <a:r>
              <a:rPr lang="en" sz="2400">
                <a:solidFill>
                  <a:srgbClr val="000000"/>
                </a:solidFill>
              </a:rPr>
              <a:t>Parameters:</a:t>
            </a:r>
          </a:p>
          <a:p>
            <a:pPr indent="0" lvl="0" marL="457200" rtl="0">
              <a:spcBef>
                <a:spcPts val="0"/>
              </a:spcBef>
              <a:buNone/>
            </a:pPr>
            <a:r>
              <a:rPr lang="en" sz="2400">
                <a:solidFill>
                  <a:srgbClr val="FF0000"/>
                </a:solidFill>
              </a:rPr>
              <a:t>pin</a:t>
            </a:r>
            <a:r>
              <a:rPr lang="en" sz="2400">
                <a:solidFill>
                  <a:srgbClr val="000000"/>
                </a:solidFill>
              </a:rPr>
              <a:t>: The pin number</a:t>
            </a:r>
            <a:br>
              <a:rPr lang="en" sz="2400">
                <a:solidFill>
                  <a:srgbClr val="000000"/>
                </a:solidFill>
              </a:rPr>
            </a:br>
            <a:r>
              <a:rPr lang="en" sz="2400">
                <a:solidFill>
                  <a:srgbClr val="FF0000"/>
                </a:solidFill>
              </a:rPr>
              <a:t>value</a:t>
            </a:r>
            <a:r>
              <a:rPr lang="en" sz="2400">
                <a:solidFill>
                  <a:srgbClr val="000000"/>
                </a:solidFill>
              </a:rPr>
              <a:t>: HIGH or LOW</a:t>
            </a:r>
          </a:p>
          <a:p>
            <a:pPr lvl="0">
              <a:spcBef>
                <a:spcPts val="0"/>
              </a:spcBef>
              <a:buNone/>
            </a:pPr>
            <a:r>
              <a:t/>
            </a:r>
            <a:endParaRPr sz="2400">
              <a:solidFill>
                <a:schemeClr val="dk1"/>
              </a:solidFill>
            </a:endParaRPr>
          </a:p>
        </p:txBody>
      </p:sp>
      <p:cxnSp>
        <p:nvCxnSpPr>
          <p:cNvPr id="151" name="Shape 151"/>
          <p:cNvCxnSpPr/>
          <p:nvPr/>
        </p:nvCxnSpPr>
        <p:spPr>
          <a:xfrm>
            <a:off x="4572000" y="1483475"/>
            <a:ext cx="0" cy="2970599"/>
          </a:xfrm>
          <a:prstGeom prst="straightConnector1">
            <a:avLst/>
          </a:prstGeom>
          <a:noFill/>
          <a:ln cap="flat" cmpd="sng" w="9525">
            <a:solidFill>
              <a:srgbClr val="000000"/>
            </a:solidFill>
            <a:prstDash val="solid"/>
            <a:round/>
            <a:headEnd len="lg" w="lg" type="none"/>
            <a:tailEnd len="lg" w="lg" type="none"/>
          </a:ln>
        </p:spPr>
      </p:cxn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Function: delay()</a:t>
            </a:r>
          </a:p>
        </p:txBody>
      </p:sp>
      <p:sp>
        <p:nvSpPr>
          <p:cNvPr id="157" name="Shape 157"/>
          <p:cNvSpPr txBox="1"/>
          <p:nvPr>
            <p:ph idx="1" type="body"/>
          </p:nvPr>
        </p:nvSpPr>
        <p:spPr>
          <a:xfrm>
            <a:off x="311700" y="1161025"/>
            <a:ext cx="3999899" cy="3408000"/>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Pauses the program for the amount of time (in miliseconds) specified as parameter. (There are 1000 milliseconds in a second.)</a:t>
            </a:r>
          </a:p>
          <a:p>
            <a:pPr lvl="0">
              <a:spcBef>
                <a:spcPts val="0"/>
              </a:spcBef>
              <a:buNone/>
            </a:pPr>
            <a:r>
              <a:rPr lang="en" sz="2000">
                <a:solidFill>
                  <a:srgbClr val="000000"/>
                </a:solidFill>
                <a:latin typeface="Courier New"/>
                <a:ea typeface="Courier New"/>
                <a:cs typeface="Courier New"/>
                <a:sym typeface="Courier New"/>
              </a:rPr>
              <a:t>    1,000 =  1 sec </a:t>
            </a:r>
            <a:br>
              <a:rPr lang="en" sz="2000">
                <a:solidFill>
                  <a:srgbClr val="000000"/>
                </a:solidFill>
                <a:latin typeface="Courier New"/>
                <a:ea typeface="Courier New"/>
                <a:cs typeface="Courier New"/>
                <a:sym typeface="Courier New"/>
              </a:rPr>
            </a:br>
            <a:r>
              <a:rPr lang="en" sz="2000">
                <a:solidFill>
                  <a:srgbClr val="000000"/>
                </a:solidFill>
                <a:latin typeface="Courier New"/>
                <a:ea typeface="Courier New"/>
                <a:cs typeface="Courier New"/>
                <a:sym typeface="Courier New"/>
              </a:rPr>
              <a:t>   30,000 = 30 sec</a:t>
            </a:r>
            <a:br>
              <a:rPr lang="en" sz="2000">
                <a:solidFill>
                  <a:srgbClr val="000000"/>
                </a:solidFill>
                <a:latin typeface="Courier New"/>
                <a:ea typeface="Courier New"/>
                <a:cs typeface="Courier New"/>
                <a:sym typeface="Courier New"/>
              </a:rPr>
            </a:br>
            <a:r>
              <a:rPr lang="en" sz="2000">
                <a:solidFill>
                  <a:srgbClr val="000000"/>
                </a:solidFill>
                <a:latin typeface="Courier New"/>
                <a:ea typeface="Courier New"/>
                <a:cs typeface="Courier New"/>
                <a:sym typeface="Courier New"/>
              </a:rPr>
              <a:t>   60,000 =  1 min</a:t>
            </a:r>
          </a:p>
        </p:txBody>
      </p:sp>
      <p:sp>
        <p:nvSpPr>
          <p:cNvPr id="158" name="Shape 158"/>
          <p:cNvSpPr txBox="1"/>
          <p:nvPr>
            <p:ph idx="2" type="body"/>
          </p:nvPr>
        </p:nvSpPr>
        <p:spPr>
          <a:xfrm>
            <a:off x="4832400" y="1161025"/>
            <a:ext cx="3999899" cy="3408000"/>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Syntax:</a:t>
            </a:r>
          </a:p>
          <a:p>
            <a:pPr indent="0" lvl="0" marL="457200" rtl="0">
              <a:spcBef>
                <a:spcPts val="0"/>
              </a:spcBef>
              <a:buNone/>
            </a:pPr>
            <a:r>
              <a:rPr lang="en" sz="2400">
                <a:solidFill>
                  <a:srgbClr val="FF9900"/>
                </a:solidFill>
              </a:rPr>
              <a:t>delay</a:t>
            </a:r>
            <a:r>
              <a:rPr lang="en" sz="2400">
                <a:solidFill>
                  <a:srgbClr val="000000"/>
                </a:solidFill>
              </a:rPr>
              <a:t>(</a:t>
            </a:r>
            <a:r>
              <a:rPr lang="en" sz="2400">
                <a:solidFill>
                  <a:srgbClr val="FF0000"/>
                </a:solidFill>
              </a:rPr>
              <a:t>ms</a:t>
            </a:r>
            <a:r>
              <a:rPr lang="en" sz="2400">
                <a:solidFill>
                  <a:srgbClr val="000000"/>
                </a:solidFill>
              </a:rPr>
              <a:t>)</a:t>
            </a:r>
          </a:p>
          <a:p>
            <a:pPr lvl="0" rtl="0">
              <a:spcBef>
                <a:spcPts val="0"/>
              </a:spcBef>
              <a:buNone/>
            </a:pPr>
            <a:r>
              <a:rPr lang="en" sz="2400">
                <a:solidFill>
                  <a:srgbClr val="000000"/>
                </a:solidFill>
              </a:rPr>
              <a:t>Parameters:</a:t>
            </a:r>
          </a:p>
          <a:p>
            <a:pPr indent="0" lvl="0" marL="457200" rtl="0">
              <a:spcBef>
                <a:spcPts val="0"/>
              </a:spcBef>
              <a:buNone/>
            </a:pPr>
            <a:r>
              <a:rPr lang="en" sz="2400">
                <a:solidFill>
                  <a:srgbClr val="FF0000"/>
                </a:solidFill>
              </a:rPr>
              <a:t>ms</a:t>
            </a:r>
            <a:r>
              <a:rPr lang="en" sz="2400">
                <a:solidFill>
                  <a:srgbClr val="000000"/>
                </a:solidFill>
              </a:rPr>
              <a:t>: the number of milliseconds to pause (unsigned long)</a:t>
            </a:r>
          </a:p>
          <a:p>
            <a:pPr lvl="0">
              <a:spcBef>
                <a:spcPts val="0"/>
              </a:spcBef>
              <a:buNone/>
            </a:pPr>
            <a:r>
              <a:t/>
            </a:r>
            <a:endParaRPr sz="2400">
              <a:solidFill>
                <a:schemeClr val="dk1"/>
              </a:solidFill>
            </a:endParaRPr>
          </a:p>
        </p:txBody>
      </p:sp>
      <p:cxnSp>
        <p:nvCxnSpPr>
          <p:cNvPr id="159" name="Shape 159"/>
          <p:cNvCxnSpPr/>
          <p:nvPr/>
        </p:nvCxnSpPr>
        <p:spPr>
          <a:xfrm>
            <a:off x="4572000" y="1483475"/>
            <a:ext cx="0" cy="2970599"/>
          </a:xfrm>
          <a:prstGeom prst="straightConnector1">
            <a:avLst/>
          </a:prstGeom>
          <a:noFill/>
          <a:ln cap="flat" cmpd="sng" w="9525">
            <a:solidFill>
              <a:srgbClr val="000000"/>
            </a:solidFill>
            <a:prstDash val="solid"/>
            <a:round/>
            <a:headEnd len="lg" w="lg" type="none"/>
            <a:tailEnd len="lg" w="lg" type="none"/>
          </a:ln>
        </p:spPr>
      </p:cxn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Try this</a:t>
            </a:r>
          </a:p>
        </p:txBody>
      </p:sp>
      <p:sp>
        <p:nvSpPr>
          <p:cNvPr id="165" name="Shape 165"/>
          <p:cNvSpPr txBox="1"/>
          <p:nvPr>
            <p:ph idx="1" type="body"/>
          </p:nvPr>
        </p:nvSpPr>
        <p:spPr>
          <a:xfrm>
            <a:off x="311700" y="1152475"/>
            <a:ext cx="8520599" cy="3751199"/>
          </a:xfrm>
          <a:prstGeom prst="rect">
            <a:avLst/>
          </a:prstGeom>
        </p:spPr>
        <p:txBody>
          <a:bodyPr anchorCtr="0" anchor="t" bIns="91425" lIns="91425" rIns="91425" tIns="91425">
            <a:noAutofit/>
          </a:bodyPr>
          <a:lstStyle/>
          <a:p>
            <a:pPr indent="-381000" lvl="0" marL="457200" rtl="0">
              <a:spcBef>
                <a:spcPts val="0"/>
              </a:spcBef>
              <a:buClr>
                <a:srgbClr val="000000"/>
              </a:buClr>
              <a:buSzPct val="100000"/>
            </a:pPr>
            <a:r>
              <a:rPr lang="en" sz="2400">
                <a:solidFill>
                  <a:srgbClr val="000000"/>
                </a:solidFill>
              </a:rPr>
              <a:t>Change the blink sketch to make the LED blink faster or slower.  *Hint:* You can change the value in the delay function. </a:t>
            </a:r>
          </a:p>
          <a:p>
            <a:pPr indent="-381000" lvl="0" marL="457200" rtl="0">
              <a:spcBef>
                <a:spcPts val="0"/>
              </a:spcBef>
              <a:buClr>
                <a:srgbClr val="000000"/>
              </a:buClr>
              <a:buSzPct val="100000"/>
            </a:pPr>
            <a:r>
              <a:rPr lang="en" sz="2400">
                <a:solidFill>
                  <a:srgbClr val="000000"/>
                </a:solidFill>
              </a:rPr>
              <a:t>Change the blink sketch to make a pattern. Do SOS in morse code. Three short blinks, three long blinks, three short blinks. *Hint:* Copy and paste the code a few times.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Blink Faster, and Slower </a:t>
            </a:r>
          </a:p>
        </p:txBody>
      </p:sp>
      <p:sp>
        <p:nvSpPr>
          <p:cNvPr id="171" name="Shape 171"/>
          <p:cNvSpPr txBox="1"/>
          <p:nvPr>
            <p:ph idx="1" type="body"/>
          </p:nvPr>
        </p:nvSpPr>
        <p:spPr>
          <a:xfrm>
            <a:off x="311700" y="1257450"/>
            <a:ext cx="8520599" cy="3311400"/>
          </a:xfrm>
          <a:prstGeom prst="rect">
            <a:avLst/>
          </a:prstGeom>
        </p:spPr>
        <p:txBody>
          <a:bodyPr anchorCtr="0" anchor="t" bIns="91425" lIns="91425" rIns="91425" tIns="91425">
            <a:noAutofit/>
          </a:bodyPr>
          <a:lstStyle/>
          <a:p>
            <a:pPr indent="0" lvl="0" marL="0" marR="0" rtl="0" algn="l">
              <a:lnSpc>
                <a:spcPct val="100000"/>
              </a:lnSpc>
              <a:spcBef>
                <a:spcPts val="0"/>
              </a:spcBef>
              <a:spcAft>
                <a:spcPts val="1600"/>
              </a:spcAft>
              <a:buNone/>
            </a:pP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setup()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pinMode(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Initialize digital </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pin 13 as an output.</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a:p>
            <a:pPr indent="0" lvl="0" marL="0" marR="0" rtl="0" algn="l">
              <a:lnSpc>
                <a:spcPct val="100000"/>
              </a:lnSpc>
              <a:spcBef>
                <a:spcPts val="0"/>
              </a:spcBef>
              <a:spcAft>
                <a:spcPts val="1600"/>
              </a:spcAft>
              <a:buNone/>
            </a:pPr>
            <a:r>
              <a:rPr lang="en" sz="1200">
                <a:solidFill>
                  <a:srgbClr val="6AA84F"/>
                </a:solidFill>
                <a:latin typeface="Courier New"/>
                <a:ea typeface="Courier New"/>
                <a:cs typeface="Courier New"/>
                <a:sym typeface="Courier New"/>
              </a:rPr>
              <a:t>// the loop function runs over and over again forever</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digitalWrite(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Turn the LED on</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delay(</a:t>
            </a:r>
            <a:r>
              <a:rPr b="1" lang="en" sz="1200">
                <a:solidFill>
                  <a:srgbClr val="FF0000"/>
                </a:solidFill>
                <a:highlight>
                  <a:srgbClr val="FFFF00"/>
                </a:highlight>
                <a:latin typeface="Courier New"/>
                <a:ea typeface="Courier New"/>
                <a:cs typeface="Courier New"/>
                <a:sym typeface="Courier New"/>
              </a:rPr>
              <a:t>500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Wait for half second</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digitalWrite(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Turn the LED off</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delay(</a:t>
            </a:r>
            <a:r>
              <a:rPr b="1" lang="en" sz="1200">
                <a:solidFill>
                  <a:srgbClr val="FF0000"/>
                </a:solidFill>
                <a:highlight>
                  <a:srgbClr val="FFFF00"/>
                </a:highlight>
                <a:latin typeface="Courier New"/>
                <a:ea typeface="Courier New"/>
                <a:cs typeface="Courier New"/>
                <a:sym typeface="Courier New"/>
              </a:rPr>
              <a:t>2000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Wait for two second</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Make your own functions</a:t>
            </a:r>
          </a:p>
        </p:txBody>
      </p:sp>
      <p:sp>
        <p:nvSpPr>
          <p:cNvPr id="177" name="Shape 177"/>
          <p:cNvSpPr txBox="1"/>
          <p:nvPr>
            <p:ph idx="1" type="body"/>
          </p:nvPr>
        </p:nvSpPr>
        <p:spPr>
          <a:xfrm>
            <a:off x="311700" y="1297575"/>
            <a:ext cx="8520599" cy="3271199"/>
          </a:xfrm>
          <a:prstGeom prst="rect">
            <a:avLst/>
          </a:prstGeom>
        </p:spPr>
        <p:txBody>
          <a:bodyPr anchorCtr="0" anchor="t" bIns="91425" lIns="91425" rIns="91425" tIns="91425">
            <a:noAutofit/>
          </a:bodyPr>
          <a:lstStyle/>
          <a:p>
            <a:pPr lvl="0" rtl="0">
              <a:lnSpc>
                <a:spcPct val="100000"/>
              </a:lnSpc>
              <a:spcBef>
                <a:spcPts val="0"/>
              </a:spcBef>
              <a:buNone/>
            </a:pP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setup()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pinMode(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OUTPUT</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Initialize digital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pin 13 as an output.</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a:p>
            <a:pPr lvl="0" rtl="0">
              <a:lnSpc>
                <a:spcPct val="100000"/>
              </a:lnSpc>
              <a:spcBef>
                <a:spcPts val="0"/>
              </a:spcBef>
              <a:buNone/>
            </a:pPr>
            <a:r>
              <a:rPr lang="en" sz="1200">
                <a:solidFill>
                  <a:srgbClr val="6AA84F"/>
                </a:solidFill>
                <a:latin typeface="Courier New"/>
                <a:ea typeface="Courier New"/>
                <a:cs typeface="Courier New"/>
                <a:sym typeface="Courier New"/>
              </a:rPr>
              <a:t>// the loop function runs over and over again forever</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Blink();</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Blink()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digitalWrite(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HIGH</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Turn the LED on</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delay(</a:t>
            </a:r>
            <a:r>
              <a:rPr lang="en" sz="1200">
                <a:solidFill>
                  <a:srgbClr val="FF0000"/>
                </a:solidFill>
                <a:latin typeface="Courier New"/>
                <a:ea typeface="Courier New"/>
                <a:cs typeface="Courier New"/>
                <a:sym typeface="Courier New"/>
              </a:rPr>
              <a:t>500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Wait for half second</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digitalWrite(</a:t>
            </a:r>
            <a:r>
              <a:rPr lang="en" sz="1200">
                <a:solidFill>
                  <a:srgbClr val="FF0000"/>
                </a:solidFill>
                <a:latin typeface="Courier New"/>
                <a:ea typeface="Courier New"/>
                <a:cs typeface="Courier New"/>
                <a:sym typeface="Courier New"/>
              </a:rPr>
              <a:t>13</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Turn the LED off</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delay(</a:t>
            </a:r>
            <a:r>
              <a:rPr lang="en" sz="1200">
                <a:solidFill>
                  <a:srgbClr val="FF0000"/>
                </a:solidFill>
                <a:latin typeface="Courier New"/>
                <a:ea typeface="Courier New"/>
                <a:cs typeface="Courier New"/>
                <a:sym typeface="Courier New"/>
              </a:rPr>
              <a:t>1000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Wait for one second</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a:p>
            <a:pPr lvl="0">
              <a:spcBef>
                <a:spcPts val="0"/>
              </a:spcBef>
              <a:buNone/>
            </a:pPr>
            <a:r>
              <a:t/>
            </a:r>
            <a:endParaRPr sz="1200">
              <a:solidFill>
                <a:srgbClr val="000000"/>
              </a:solidFill>
              <a:latin typeface="Courier New"/>
              <a:ea typeface="Courier New"/>
              <a:cs typeface="Courier New"/>
              <a:sym typeface="Courier New"/>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81" name="Shape 181"/>
        <p:cNvGrpSpPr/>
        <p:nvPr/>
      </p:nvGrpSpPr>
      <p:grpSpPr>
        <a:xfrm>
          <a:off x="0" y="0"/>
          <a:ext cx="0" cy="0"/>
          <a:chOff x="0" y="0"/>
          <a:chExt cx="0" cy="0"/>
        </a:xfrm>
      </p:grpSpPr>
      <p:sp>
        <p:nvSpPr>
          <p:cNvPr id="182" name="Shape 182"/>
          <p:cNvSpPr txBox="1"/>
          <p:nvPr>
            <p:ph type="title"/>
          </p:nvPr>
        </p:nvSpPr>
        <p:spPr>
          <a:xfrm>
            <a:off x="311700" y="197550"/>
            <a:ext cx="8520599" cy="572699"/>
          </a:xfrm>
          <a:prstGeom prst="rect">
            <a:avLst/>
          </a:prstGeom>
        </p:spPr>
        <p:txBody>
          <a:bodyPr anchorCtr="0" anchor="t" bIns="91425" lIns="91425" rIns="91425" tIns="91425">
            <a:noAutofit/>
          </a:bodyPr>
          <a:lstStyle/>
          <a:p>
            <a:pPr lvl="0" rtl="0" algn="ctr">
              <a:spcBef>
                <a:spcPts val="0"/>
              </a:spcBef>
              <a:buNone/>
            </a:pPr>
            <a:r>
              <a:rPr lang="en" sz="4800">
                <a:solidFill>
                  <a:srgbClr val="FF0000"/>
                </a:solidFill>
              </a:rPr>
              <a:t>Let’s Add the LED strip </a:t>
            </a:r>
          </a:p>
        </p:txBody>
      </p:sp>
      <p:pic>
        <p:nvPicPr>
          <p:cNvPr id="183" name="Shape 183"/>
          <p:cNvPicPr preferRelativeResize="0"/>
          <p:nvPr/>
        </p:nvPicPr>
        <p:blipFill>
          <a:blip r:embed="rId3">
            <a:alphaModFix/>
          </a:blip>
          <a:stretch>
            <a:fillRect/>
          </a:stretch>
        </p:blipFill>
        <p:spPr>
          <a:xfrm>
            <a:off x="1913675" y="986000"/>
            <a:ext cx="5316650" cy="39874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87" name="Shape 187"/>
        <p:cNvGrpSpPr/>
        <p:nvPr/>
      </p:nvGrpSpPr>
      <p:grpSpPr>
        <a:xfrm>
          <a:off x="0" y="0"/>
          <a:ext cx="0" cy="0"/>
          <a:chOff x="0" y="0"/>
          <a:chExt cx="0" cy="0"/>
        </a:xfrm>
      </p:grpSpPr>
      <p:sp>
        <p:nvSpPr>
          <p:cNvPr id="188" name="Shape 188"/>
          <p:cNvSpPr txBox="1"/>
          <p:nvPr>
            <p:ph type="title"/>
          </p:nvPr>
        </p:nvSpPr>
        <p:spPr>
          <a:xfrm>
            <a:off x="311700" y="104475"/>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Adding NeoPixel library to Arduino</a:t>
            </a:r>
          </a:p>
        </p:txBody>
      </p:sp>
      <p:sp>
        <p:nvSpPr>
          <p:cNvPr id="189" name="Shape 189"/>
          <p:cNvSpPr txBox="1"/>
          <p:nvPr>
            <p:ph idx="1" type="body"/>
          </p:nvPr>
        </p:nvSpPr>
        <p:spPr>
          <a:xfrm>
            <a:off x="311700" y="677175"/>
            <a:ext cx="8520599" cy="482399"/>
          </a:xfrm>
          <a:prstGeom prst="rect">
            <a:avLst/>
          </a:prstGeom>
        </p:spPr>
        <p:txBody>
          <a:bodyPr anchorCtr="0" anchor="t" bIns="91425" lIns="91425" rIns="91425" tIns="91425">
            <a:noAutofit/>
          </a:bodyPr>
          <a:lstStyle/>
          <a:p>
            <a:pPr lvl="0" rtl="0">
              <a:spcBef>
                <a:spcPts val="0"/>
              </a:spcBef>
              <a:buNone/>
            </a:pPr>
            <a:r>
              <a:rPr lang="en" sz="2400">
                <a:solidFill>
                  <a:srgbClr val="000000"/>
                </a:solidFill>
              </a:rPr>
              <a:t>Sketch =&gt; Include Libraries =&gt; Manage Libraries</a:t>
            </a:r>
            <a:br>
              <a:rPr lang="en" sz="2400">
                <a:solidFill>
                  <a:srgbClr val="000000"/>
                </a:solidFill>
              </a:rPr>
            </a:br>
          </a:p>
        </p:txBody>
      </p:sp>
      <p:pic>
        <p:nvPicPr>
          <p:cNvPr id="190" name="Shape 190"/>
          <p:cNvPicPr preferRelativeResize="0"/>
          <p:nvPr/>
        </p:nvPicPr>
        <p:blipFill>
          <a:blip r:embed="rId3">
            <a:alphaModFix/>
          </a:blip>
          <a:stretch>
            <a:fillRect/>
          </a:stretch>
        </p:blipFill>
        <p:spPr>
          <a:xfrm>
            <a:off x="1367404" y="1291150"/>
            <a:ext cx="6409192" cy="363482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6" name="Shape 66"/>
        <p:cNvGrpSpPr/>
        <p:nvPr/>
      </p:nvGrpSpPr>
      <p:grpSpPr>
        <a:xfrm>
          <a:off x="0" y="0"/>
          <a:ext cx="0" cy="0"/>
          <a:chOff x="0" y="0"/>
          <a:chExt cx="0" cy="0"/>
        </a:xfrm>
      </p:grpSpPr>
      <p:sp>
        <p:nvSpPr>
          <p:cNvPr id="67" name="Shape 67"/>
          <p:cNvSpPr txBox="1"/>
          <p:nvPr>
            <p:ph type="title"/>
          </p:nvPr>
        </p:nvSpPr>
        <p:spPr>
          <a:xfrm>
            <a:off x="311700" y="184175"/>
            <a:ext cx="8520599" cy="572699"/>
          </a:xfrm>
          <a:prstGeom prst="rect">
            <a:avLst/>
          </a:prstGeom>
        </p:spPr>
        <p:txBody>
          <a:bodyPr anchorCtr="0" anchor="t" bIns="91425" lIns="91425" rIns="91425" tIns="91425">
            <a:noAutofit/>
          </a:bodyPr>
          <a:lstStyle/>
          <a:p>
            <a:pPr lvl="0">
              <a:spcBef>
                <a:spcPts val="0"/>
              </a:spcBef>
              <a:buNone/>
            </a:pPr>
            <a:r>
              <a:rPr lang="en">
                <a:solidFill>
                  <a:srgbClr val="FF0000"/>
                </a:solidFill>
              </a:rPr>
              <a:t>What you should have in your kit</a:t>
            </a:r>
          </a:p>
        </p:txBody>
      </p:sp>
      <p:pic>
        <p:nvPicPr>
          <p:cNvPr id="68" name="Shape 68"/>
          <p:cNvPicPr preferRelativeResize="0"/>
          <p:nvPr/>
        </p:nvPicPr>
        <p:blipFill>
          <a:blip r:embed="rId3">
            <a:alphaModFix/>
          </a:blip>
          <a:stretch>
            <a:fillRect/>
          </a:stretch>
        </p:blipFill>
        <p:spPr>
          <a:xfrm>
            <a:off x="1107924" y="756874"/>
            <a:ext cx="6928150" cy="4084524"/>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94" name="Shape 194"/>
        <p:cNvGrpSpPr/>
        <p:nvPr/>
      </p:nvGrpSpPr>
      <p:grpSpPr>
        <a:xfrm>
          <a:off x="0" y="0"/>
          <a:ext cx="0" cy="0"/>
          <a:chOff x="0" y="0"/>
          <a:chExt cx="0" cy="0"/>
        </a:xfrm>
      </p:grpSpPr>
      <p:sp>
        <p:nvSpPr>
          <p:cNvPr id="195" name="Shape 195"/>
          <p:cNvSpPr txBox="1"/>
          <p:nvPr>
            <p:ph type="title"/>
          </p:nvPr>
        </p:nvSpPr>
        <p:spPr>
          <a:xfrm>
            <a:off x="311712" y="69025"/>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Connect the NeoPixel LEDs</a:t>
            </a:r>
          </a:p>
        </p:txBody>
      </p:sp>
      <p:sp>
        <p:nvSpPr>
          <p:cNvPr id="196" name="Shape 196"/>
          <p:cNvSpPr txBox="1"/>
          <p:nvPr/>
        </p:nvSpPr>
        <p:spPr>
          <a:xfrm>
            <a:off x="5398900" y="1078375"/>
            <a:ext cx="3745199" cy="3115200"/>
          </a:xfrm>
          <a:prstGeom prst="rect">
            <a:avLst/>
          </a:prstGeom>
          <a:noFill/>
          <a:ln>
            <a:noFill/>
          </a:ln>
        </p:spPr>
        <p:txBody>
          <a:bodyPr anchorCtr="0" anchor="t" bIns="91425" lIns="91425" rIns="91425" tIns="91425">
            <a:noAutofit/>
          </a:bodyPr>
          <a:lstStyle/>
          <a:p>
            <a:pPr lvl="0" rtl="0">
              <a:spcBef>
                <a:spcPts val="0"/>
              </a:spcBef>
              <a:buNone/>
            </a:pPr>
            <a:r>
              <a:rPr b="1" lang="en" sz="2400">
                <a:latin typeface="Courier New"/>
                <a:ea typeface="Courier New"/>
                <a:cs typeface="Courier New"/>
                <a:sym typeface="Courier New"/>
              </a:rPr>
              <a:t>Arduino   LED Strip</a:t>
            </a:r>
          </a:p>
          <a:p>
            <a:pPr lvl="0" rtl="0">
              <a:spcBef>
                <a:spcPts val="0"/>
              </a:spcBef>
              <a:buNone/>
            </a:pPr>
            <a:r>
              <a:rPr b="1" lang="en" sz="3000">
                <a:latin typeface="Courier New"/>
                <a:ea typeface="Courier New"/>
                <a:cs typeface="Courier New"/>
                <a:sym typeface="Courier New"/>
              </a:rPr>
              <a:t>GND    =&gt;   GND </a:t>
            </a:r>
          </a:p>
          <a:p>
            <a:pPr lvl="0" rtl="0">
              <a:spcBef>
                <a:spcPts val="0"/>
              </a:spcBef>
              <a:buNone/>
            </a:pPr>
            <a:r>
              <a:rPr b="1" lang="en" sz="3000">
                <a:latin typeface="Courier New"/>
                <a:ea typeface="Courier New"/>
                <a:cs typeface="Courier New"/>
                <a:sym typeface="Courier New"/>
              </a:rPr>
              <a:t>PIN D6 =&gt;   DI </a:t>
            </a:r>
          </a:p>
          <a:p>
            <a:pPr lvl="0" rtl="0">
              <a:spcBef>
                <a:spcPts val="0"/>
              </a:spcBef>
              <a:buNone/>
            </a:pPr>
            <a:r>
              <a:rPr b="1" lang="en" sz="3000">
                <a:latin typeface="Courier New"/>
                <a:ea typeface="Courier New"/>
                <a:cs typeface="Courier New"/>
                <a:sym typeface="Courier New"/>
              </a:rPr>
              <a:t>+5V    =&gt;   +5V</a:t>
            </a:r>
          </a:p>
          <a:p>
            <a:pPr lvl="0" rtl="0">
              <a:spcBef>
                <a:spcPts val="0"/>
              </a:spcBef>
              <a:buNone/>
            </a:pPr>
            <a:r>
              <a:t/>
            </a:r>
            <a:endParaRPr b="1" sz="2400">
              <a:latin typeface="Courier New"/>
              <a:ea typeface="Courier New"/>
              <a:cs typeface="Courier New"/>
              <a:sym typeface="Courier New"/>
            </a:endParaRPr>
          </a:p>
          <a:p>
            <a:pPr lvl="0" rtl="0">
              <a:spcBef>
                <a:spcPts val="0"/>
              </a:spcBef>
              <a:buNone/>
            </a:pPr>
            <a:r>
              <a:rPr b="1" lang="en" sz="2400">
                <a:latin typeface="Courier New"/>
                <a:ea typeface="Courier New"/>
                <a:cs typeface="Courier New"/>
                <a:sym typeface="Courier New"/>
              </a:rPr>
              <a:t>Add 1000uf cap between [+] and [-]</a:t>
            </a:r>
          </a:p>
          <a:p>
            <a:pPr lvl="0" rtl="0">
              <a:spcBef>
                <a:spcPts val="0"/>
              </a:spcBef>
              <a:buNone/>
            </a:pPr>
            <a:r>
              <a:t/>
            </a:r>
            <a:endParaRPr b="1" sz="2400">
              <a:latin typeface="Courier New"/>
              <a:ea typeface="Courier New"/>
              <a:cs typeface="Courier New"/>
              <a:sym typeface="Courier New"/>
            </a:endParaRPr>
          </a:p>
        </p:txBody>
      </p:sp>
      <p:pic>
        <p:nvPicPr>
          <p:cNvPr id="197" name="Shape 197"/>
          <p:cNvPicPr preferRelativeResize="0"/>
          <p:nvPr/>
        </p:nvPicPr>
        <p:blipFill>
          <a:blip r:embed="rId3">
            <a:alphaModFix/>
          </a:blip>
          <a:stretch>
            <a:fillRect/>
          </a:stretch>
        </p:blipFill>
        <p:spPr>
          <a:xfrm>
            <a:off x="311724" y="1143749"/>
            <a:ext cx="5054399" cy="3799076"/>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201" name="Shape 201"/>
        <p:cNvGrpSpPr/>
        <p:nvPr/>
      </p:nvGrpSpPr>
      <p:grpSpPr>
        <a:xfrm>
          <a:off x="0" y="0"/>
          <a:ext cx="0" cy="0"/>
          <a:chOff x="0" y="0"/>
          <a:chExt cx="0" cy="0"/>
        </a:xfrm>
      </p:grpSpPr>
      <p:sp>
        <p:nvSpPr>
          <p:cNvPr id="202" name="Shape 202"/>
          <p:cNvSpPr txBox="1"/>
          <p:nvPr>
            <p:ph type="title"/>
          </p:nvPr>
        </p:nvSpPr>
        <p:spPr>
          <a:xfrm>
            <a:off x="311700" y="197550"/>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Test the NeoPixel LEDs</a:t>
            </a:r>
          </a:p>
        </p:txBody>
      </p:sp>
      <p:sp>
        <p:nvSpPr>
          <p:cNvPr id="203" name="Shape 203"/>
          <p:cNvSpPr txBox="1"/>
          <p:nvPr>
            <p:ph idx="1" type="body"/>
          </p:nvPr>
        </p:nvSpPr>
        <p:spPr>
          <a:xfrm>
            <a:off x="346950" y="858925"/>
            <a:ext cx="8261100" cy="532199"/>
          </a:xfrm>
          <a:prstGeom prst="rect">
            <a:avLst/>
          </a:prstGeom>
        </p:spPr>
        <p:txBody>
          <a:bodyPr anchorCtr="0" anchor="t" bIns="91425" lIns="91425" rIns="91425" tIns="91425">
            <a:noAutofit/>
          </a:bodyPr>
          <a:lstStyle/>
          <a:p>
            <a:pPr indent="-228600" lvl="0" marL="457200" rtl="0">
              <a:spcBef>
                <a:spcPts val="0"/>
              </a:spcBef>
              <a:buClr>
                <a:srgbClr val="000000"/>
              </a:buClr>
              <a:buAutoNum type="arabicPeriod"/>
            </a:pPr>
            <a:r>
              <a:rPr lang="en" sz="2400">
                <a:solidFill>
                  <a:srgbClr val="000000"/>
                </a:solidFill>
              </a:rPr>
              <a:t>File =&gt; Examples =&gt; Adafruit Neopixel =&gt; Strandtest</a:t>
            </a:r>
            <a:r>
              <a:rPr lang="en">
                <a:solidFill>
                  <a:srgbClr val="000000"/>
                </a:solidFill>
              </a:rPr>
              <a:t> </a:t>
            </a:r>
          </a:p>
          <a:p>
            <a:pPr lvl="0" rtl="0">
              <a:spcBef>
                <a:spcPts val="0"/>
              </a:spcBef>
              <a:buNone/>
            </a:pPr>
            <a:r>
              <a:t/>
            </a:r>
            <a:endParaRPr>
              <a:solidFill>
                <a:srgbClr val="000000"/>
              </a:solidFill>
            </a:endParaRPr>
          </a:p>
          <a:p>
            <a:pPr lvl="0" rtl="0">
              <a:spcBef>
                <a:spcPts val="0"/>
              </a:spcBef>
              <a:buNone/>
            </a:pPr>
            <a:r>
              <a:t/>
            </a:r>
            <a:endParaRPr>
              <a:solidFill>
                <a:srgbClr val="000000"/>
              </a:solidFill>
            </a:endParaRPr>
          </a:p>
        </p:txBody>
      </p:sp>
      <p:pic>
        <p:nvPicPr>
          <p:cNvPr id="204" name="Shape 204"/>
          <p:cNvPicPr preferRelativeResize="0"/>
          <p:nvPr/>
        </p:nvPicPr>
        <p:blipFill>
          <a:blip r:embed="rId3">
            <a:alphaModFix/>
          </a:blip>
          <a:stretch>
            <a:fillRect/>
          </a:stretch>
        </p:blipFill>
        <p:spPr>
          <a:xfrm>
            <a:off x="1911274" y="1391125"/>
            <a:ext cx="5132451" cy="35515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45150" y="304550"/>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Start a new sketch               (SimpleLEDStrip.ino)</a:t>
            </a:r>
          </a:p>
          <a:p>
            <a:pPr lvl="0">
              <a:spcBef>
                <a:spcPts val="0"/>
              </a:spcBef>
              <a:buNone/>
            </a:pPr>
            <a:r>
              <a:t/>
            </a:r>
            <a:endParaRPr sz="3000">
              <a:solidFill>
                <a:srgbClr val="FF0000"/>
              </a:solidFill>
            </a:endParaRPr>
          </a:p>
        </p:txBody>
      </p:sp>
      <p:sp>
        <p:nvSpPr>
          <p:cNvPr id="210" name="Shape 210"/>
          <p:cNvSpPr txBox="1"/>
          <p:nvPr>
            <p:ph idx="1" type="body"/>
          </p:nvPr>
        </p:nvSpPr>
        <p:spPr>
          <a:xfrm>
            <a:off x="311700" y="996600"/>
            <a:ext cx="8520599" cy="3845999"/>
          </a:xfrm>
          <a:prstGeom prst="rect">
            <a:avLst/>
          </a:prstGeom>
        </p:spPr>
        <p:txBody>
          <a:bodyPr anchorCtr="0" anchor="t" bIns="91425" lIns="91425" rIns="91425" tIns="91425">
            <a:noAutofit/>
          </a:bodyPr>
          <a:lstStyle/>
          <a:p>
            <a:pPr indent="0" lvl="0" marL="0" marR="0" rtl="0" algn="l">
              <a:lnSpc>
                <a:spcPct val="115000"/>
              </a:lnSpc>
              <a:spcBef>
                <a:spcPts val="0"/>
              </a:spcBef>
              <a:spcAft>
                <a:spcPts val="1600"/>
              </a:spcAft>
              <a:buNone/>
            </a:pPr>
            <a:r>
              <a:rPr lang="en" sz="1200">
                <a:solidFill>
                  <a:srgbClr val="000000"/>
                </a:solidFill>
                <a:latin typeface="Courier New"/>
                <a:ea typeface="Courier New"/>
                <a:cs typeface="Courier New"/>
                <a:sym typeface="Courier New"/>
              </a:rPr>
              <a:t>#include &lt;</a:t>
            </a:r>
            <a:r>
              <a:rPr lang="en" sz="1200">
                <a:solidFill>
                  <a:srgbClr val="FF0000"/>
                </a:solidFill>
                <a:latin typeface="Courier New"/>
                <a:ea typeface="Courier New"/>
                <a:cs typeface="Courier New"/>
                <a:sym typeface="Courier New"/>
              </a:rPr>
              <a:t>Adafruit_NeoPixel.h</a:t>
            </a:r>
            <a:r>
              <a:rPr lang="en" sz="1200">
                <a:solidFill>
                  <a:srgbClr val="000000"/>
                </a:solidFill>
                <a:latin typeface="Courier New"/>
                <a:ea typeface="Courier New"/>
                <a:cs typeface="Courier New"/>
                <a:sym typeface="Courier New"/>
              </a:rPr>
              <a:t>&gt;</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#include &lt;</a:t>
            </a:r>
            <a:r>
              <a:rPr lang="en" sz="1200">
                <a:solidFill>
                  <a:srgbClr val="FF0000"/>
                </a:solidFill>
                <a:latin typeface="Courier New"/>
                <a:ea typeface="Courier New"/>
                <a:cs typeface="Courier New"/>
                <a:sym typeface="Courier New"/>
              </a:rPr>
              <a:t>avr/power.h</a:t>
            </a:r>
            <a:r>
              <a:rPr lang="en" sz="1200">
                <a:solidFill>
                  <a:srgbClr val="000000"/>
                </a:solidFill>
                <a:latin typeface="Courier New"/>
                <a:ea typeface="Courier New"/>
                <a:cs typeface="Courier New"/>
                <a:sym typeface="Courier New"/>
              </a:rPr>
              <a:t>&gt;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NEOPIXEL_PIN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6</a:t>
            </a:r>
            <a:r>
              <a:rPr lang="en" sz="1200">
                <a:solidFill>
                  <a:srgbClr val="000000"/>
                </a:solidFill>
                <a:latin typeface="Courier New"/>
                <a:ea typeface="Courier New"/>
                <a:cs typeface="Courier New"/>
                <a:sym typeface="Courier New"/>
              </a:rPr>
              <a:t> ; </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NUMPIXELS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30</a:t>
            </a:r>
            <a:r>
              <a:rPr lang="en" sz="1200">
                <a:solidFill>
                  <a:srgbClr val="000000"/>
                </a:solidFill>
                <a:latin typeface="Courier New"/>
                <a:ea typeface="Courier New"/>
                <a:cs typeface="Courier New"/>
                <a:sym typeface="Courier New"/>
              </a:rPr>
              <a:t> ; </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rgbClr val="000000"/>
                </a:solidFill>
                <a:latin typeface="Courier New"/>
                <a:ea typeface="Courier New"/>
                <a:cs typeface="Courier New"/>
                <a:sym typeface="Courier New"/>
              </a:rPr>
              <a:t>= Adafruit_NeoPixel(</a:t>
            </a:r>
            <a:r>
              <a:rPr lang="en" sz="1200">
                <a:solidFill>
                  <a:srgbClr val="FF0000"/>
                </a:solidFill>
                <a:latin typeface="Courier New"/>
                <a:ea typeface="Courier New"/>
                <a:cs typeface="Courier New"/>
                <a:sym typeface="Courier New"/>
              </a:rPr>
              <a:t>NUMPIXELS</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NEOPIXEL_PIN</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NEO_KHZ800</a:t>
            </a: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setup()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.begin(); </a:t>
            </a:r>
            <a:r>
              <a:rPr lang="en" sz="1200">
                <a:solidFill>
                  <a:srgbClr val="6AA84F"/>
                </a:solidFill>
                <a:latin typeface="Courier New"/>
                <a:ea typeface="Courier New"/>
                <a:cs typeface="Courier New"/>
                <a:sym typeface="Courier New"/>
              </a:rPr>
              <a:t>// This initializes the NeoPixel library.</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a:t>
            </a:r>
            <a:r>
              <a:rPr lang="en" sz="1200">
                <a:solidFill>
                  <a:srgbClr val="000000"/>
                </a:solidFill>
                <a:latin typeface="Courier New"/>
                <a:ea typeface="Courier New"/>
                <a:cs typeface="Courier New"/>
                <a:sym typeface="Courier New"/>
              </a:rPr>
              <a:t> 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a:t>
            </a:r>
            <a:r>
              <a:rPr lang="en" sz="1200">
                <a:solidFill>
                  <a:srgbClr val="FF0000"/>
                </a:solidFill>
                <a:latin typeface="Courier New"/>
                <a:ea typeface="Courier New"/>
                <a:cs typeface="Courier New"/>
                <a:sym typeface="Courier New"/>
              </a:rPr>
              <a:t>150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Moderately bright red color.</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1</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Moderately bright green color.</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2</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150</a:t>
            </a:r>
            <a:r>
              <a:rPr lang="en" sz="1200">
                <a:solidFill>
                  <a:srgbClr val="000000"/>
                </a:solidFill>
                <a:latin typeface="Courier New"/>
                <a:ea typeface="Courier New"/>
                <a:cs typeface="Courier New"/>
                <a:sym typeface="Courier New"/>
              </a:rPr>
              <a:t>)); </a:t>
            </a:r>
            <a:r>
              <a:rPr lang="en" sz="1200">
                <a:solidFill>
                  <a:srgbClr val="6AA84F"/>
                </a:solidFill>
                <a:latin typeface="Courier New"/>
                <a:ea typeface="Courier New"/>
                <a:cs typeface="Courier New"/>
                <a:sym typeface="Courier New"/>
              </a:rPr>
              <a:t>// Moderately bright blue color.</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show(); </a:t>
            </a:r>
            <a:r>
              <a:rPr lang="en" sz="1200">
                <a:solidFill>
                  <a:srgbClr val="6AA84F"/>
                </a:solidFill>
                <a:latin typeface="Courier New"/>
                <a:ea typeface="Courier New"/>
                <a:cs typeface="Courier New"/>
                <a:sym typeface="Courier New"/>
              </a:rPr>
              <a:t>// This sends the updated pixel color to the hardware.</a:t>
            </a:r>
            <a:br>
              <a:rPr lang="en" sz="1200">
                <a:solidFill>
                  <a:srgbClr val="6AA84F"/>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a:p>
            <a:pPr lvl="0" rtl="0">
              <a:spcBef>
                <a:spcPts val="0"/>
              </a:spcBef>
              <a:buNone/>
            </a:pPr>
            <a:r>
              <a:t/>
            </a:r>
            <a:endParaRPr sz="1200">
              <a:solidFill>
                <a:srgbClr val="000000"/>
              </a:solidFill>
              <a:latin typeface="Courier New"/>
              <a:ea typeface="Courier New"/>
              <a:cs typeface="Courier New"/>
              <a:sym typeface="Courier New"/>
            </a:endParaRPr>
          </a:p>
          <a:p>
            <a:pPr lvl="0">
              <a:spcBef>
                <a:spcPts val="0"/>
              </a:spcBef>
              <a:buClr>
                <a:schemeClr val="dk1"/>
              </a:buClr>
              <a:buSzPct val="91666"/>
              <a:buFont typeface="Arial"/>
              <a:buNone/>
            </a:pPr>
            <a:r>
              <a:t/>
            </a:r>
            <a:endParaRPr sz="1200">
              <a:solidFill>
                <a:srgbClr val="000000"/>
              </a:solidFill>
              <a:latin typeface="Courier New"/>
              <a:ea typeface="Courier New"/>
              <a:cs typeface="Courier New"/>
              <a:sym typeface="Courier New"/>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t/>
            </a:r>
            <a:endParaRPr/>
          </a:p>
        </p:txBody>
      </p:sp>
      <p:sp>
        <p:nvSpPr>
          <p:cNvPr id="216" name="Shape 21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17" name="Shape 217"/>
          <p:cNvPicPr preferRelativeResize="0"/>
          <p:nvPr/>
        </p:nvPicPr>
        <p:blipFill>
          <a:blip r:embed="rId3">
            <a:alphaModFix/>
          </a:blip>
          <a:stretch>
            <a:fillRect/>
          </a:stretch>
        </p:blipFill>
        <p:spPr>
          <a:xfrm>
            <a:off x="0" y="336"/>
            <a:ext cx="9144001" cy="5142827"/>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Clr>
                <a:srgbClr val="000000"/>
              </a:buClr>
              <a:buSzPct val="36666"/>
              <a:buFont typeface="Arial"/>
              <a:buNone/>
            </a:pPr>
            <a:r>
              <a:rPr lang="en" sz="3000"/>
              <a:t>Function:</a:t>
            </a:r>
            <a:r>
              <a:rPr lang="en" sz="3000">
                <a:solidFill>
                  <a:srgbClr val="FF0000"/>
                </a:solidFill>
              </a:rPr>
              <a:t> </a:t>
            </a:r>
            <a:r>
              <a:rPr lang="en">
                <a:solidFill>
                  <a:srgbClr val="FF0000"/>
                </a:solidFill>
              </a:rPr>
              <a:t>strip</a:t>
            </a:r>
            <a:r>
              <a:rPr lang="en"/>
              <a:t>.</a:t>
            </a:r>
            <a:r>
              <a:rPr lang="en">
                <a:solidFill>
                  <a:srgbClr val="FF9900"/>
                </a:solidFill>
              </a:rPr>
              <a:t>Color</a:t>
            </a:r>
            <a:r>
              <a:rPr lang="en"/>
              <a:t>(</a:t>
            </a:r>
            <a:r>
              <a:rPr lang="en" sz="3000">
                <a:solidFill>
                  <a:srgbClr val="FF0000"/>
                </a:solidFill>
              </a:rPr>
              <a:t>red</a:t>
            </a:r>
            <a:r>
              <a:rPr lang="en" sz="3000"/>
              <a:t>, </a:t>
            </a:r>
            <a:r>
              <a:rPr lang="en" sz="3000">
                <a:solidFill>
                  <a:srgbClr val="FF0000"/>
                </a:solidFill>
              </a:rPr>
              <a:t>green</a:t>
            </a:r>
            <a:r>
              <a:rPr lang="en" sz="3000"/>
              <a:t>, </a:t>
            </a:r>
            <a:r>
              <a:rPr lang="en" sz="3000">
                <a:solidFill>
                  <a:srgbClr val="FF0000"/>
                </a:solidFill>
              </a:rPr>
              <a:t>blue</a:t>
            </a:r>
            <a:r>
              <a:rPr lang="en"/>
              <a:t>)</a:t>
            </a:r>
          </a:p>
        </p:txBody>
      </p:sp>
      <p:sp>
        <p:nvSpPr>
          <p:cNvPr id="223" name="Shape 22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solidFill>
                  <a:schemeClr val="dk1"/>
                </a:solidFill>
              </a:rPr>
              <a:t>Parameters:</a:t>
            </a:r>
          </a:p>
          <a:p>
            <a:pPr indent="0" lvl="0" marL="457200" rtl="0">
              <a:spcBef>
                <a:spcPts val="0"/>
              </a:spcBef>
              <a:buNone/>
            </a:pPr>
            <a:r>
              <a:rPr lang="en">
                <a:solidFill>
                  <a:srgbClr val="FF0000"/>
                </a:solidFill>
              </a:rPr>
              <a:t>red, green, blue:</a:t>
            </a:r>
            <a:r>
              <a:rPr lang="en">
                <a:solidFill>
                  <a:schemeClr val="dk1"/>
                </a:solidFill>
              </a:rPr>
              <a:t> Arguments are the pixel color, expressed as red, green and blue brightness levels, where 0 is dimmest (off) and 255 is maximum brightness.</a:t>
            </a:r>
          </a:p>
          <a:p>
            <a:pPr indent="0" lvl="0" marL="457200" marR="0" rtl="0" algn="l">
              <a:lnSpc>
                <a:spcPct val="115000"/>
              </a:lnSpc>
              <a:spcBef>
                <a:spcPts val="0"/>
              </a:spcBef>
              <a:spcAft>
                <a:spcPts val="1600"/>
              </a:spcAft>
              <a:buNone/>
            </a:pPr>
            <a:r>
              <a:rPr lang="en">
                <a:solidFill>
                  <a:schemeClr val="dk1"/>
                </a:solidFill>
                <a:latin typeface="Courier New"/>
                <a:ea typeface="Courier New"/>
                <a:cs typeface="Courier New"/>
                <a:sym typeface="Courier New"/>
              </a:rPr>
              <a:t>purple     = </a:t>
            </a: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a:t>
            </a:r>
            <a:r>
              <a:rPr lang="en">
                <a:solidFill>
                  <a:srgbClr val="FF9900"/>
                </a:solidFill>
                <a:latin typeface="Courier New"/>
                <a:ea typeface="Courier New"/>
                <a:cs typeface="Courier New"/>
                <a:sym typeface="Courier New"/>
              </a:rPr>
              <a:t>Color</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128</a:t>
            </a:r>
            <a:r>
              <a:rPr lang="en">
                <a:solidFill>
                  <a:srgbClr val="434343"/>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128</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r>
              <a:rPr lang="en">
                <a:solidFill>
                  <a:schemeClr val="dk1"/>
                </a:solidFill>
                <a:latin typeface="Courier New"/>
                <a:ea typeface="Courier New"/>
                <a:cs typeface="Courier New"/>
                <a:sym typeface="Courier New"/>
              </a:rPr>
              <a:t>skyblue    = </a:t>
            </a:r>
            <a:r>
              <a:rPr lang="en">
                <a:solidFill>
                  <a:srgbClr val="FF0000"/>
                </a:solidFill>
                <a:latin typeface="Courier New"/>
                <a:ea typeface="Courier New"/>
                <a:cs typeface="Courier New"/>
                <a:sym typeface="Courier New"/>
              </a:rPr>
              <a:t>strip.</a:t>
            </a:r>
            <a:r>
              <a:rPr lang="en">
                <a:solidFill>
                  <a:srgbClr val="FF9900"/>
                </a:solidFill>
                <a:latin typeface="Courier New"/>
                <a:ea typeface="Courier New"/>
                <a:cs typeface="Courier New"/>
                <a:sym typeface="Courier New"/>
              </a:rPr>
              <a:t>Color</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135</a:t>
            </a:r>
            <a:r>
              <a:rPr lang="en">
                <a:solidFill>
                  <a:srgbClr val="434343"/>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206</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235</a:t>
            </a:r>
            <a:r>
              <a:rPr lang="en">
                <a:solidFill>
                  <a:schemeClr val="dk1"/>
                </a:solidFill>
                <a:latin typeface="Courier New"/>
                <a:ea typeface="Courier New"/>
                <a:cs typeface="Courier New"/>
                <a:sym typeface="Courier New"/>
              </a:rPr>
              <a:t>) </a:t>
            </a:r>
            <a:br>
              <a:rPr lang="en">
                <a:solidFill>
                  <a:schemeClr val="dk1"/>
                </a:solidFill>
                <a:latin typeface="Courier New"/>
                <a:ea typeface="Courier New"/>
                <a:cs typeface="Courier New"/>
                <a:sym typeface="Courier New"/>
              </a:rPr>
            </a:br>
            <a:r>
              <a:rPr lang="en">
                <a:solidFill>
                  <a:schemeClr val="dk1"/>
                </a:solidFill>
                <a:latin typeface="Courier New"/>
                <a:ea typeface="Courier New"/>
                <a:cs typeface="Courier New"/>
                <a:sym typeface="Courier New"/>
              </a:rPr>
              <a:t>limegreen  = </a:t>
            </a:r>
            <a:r>
              <a:rPr lang="en">
                <a:solidFill>
                  <a:srgbClr val="FF0000"/>
                </a:solidFill>
                <a:latin typeface="Courier New"/>
                <a:ea typeface="Courier New"/>
                <a:cs typeface="Courier New"/>
                <a:sym typeface="Courier New"/>
              </a:rPr>
              <a:t>strip.</a:t>
            </a:r>
            <a:r>
              <a:rPr lang="en">
                <a:solidFill>
                  <a:srgbClr val="FF9900"/>
                </a:solidFill>
                <a:latin typeface="Courier New"/>
                <a:ea typeface="Courier New"/>
                <a:cs typeface="Courier New"/>
                <a:sym typeface="Courier New"/>
              </a:rPr>
              <a:t>Color</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50</a:t>
            </a:r>
            <a:r>
              <a:rPr lang="en">
                <a:solidFill>
                  <a:srgbClr val="434343"/>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205</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50</a:t>
            </a:r>
            <a:r>
              <a:rPr lang="en">
                <a:solidFill>
                  <a:schemeClr val="dk1"/>
                </a:solidFill>
                <a:latin typeface="Courier New"/>
                <a:ea typeface="Courier New"/>
                <a:cs typeface="Courier New"/>
                <a:sym typeface="Courier New"/>
              </a:rPr>
              <a:t>) </a:t>
            </a:r>
            <a:br>
              <a:rPr lang="en">
                <a:solidFill>
                  <a:schemeClr val="dk1"/>
                </a:solidFill>
                <a:latin typeface="Courier New"/>
                <a:ea typeface="Courier New"/>
                <a:cs typeface="Courier New"/>
                <a:sym typeface="Courier New"/>
              </a:rPr>
            </a:br>
            <a:r>
              <a:rPr lang="en">
                <a:solidFill>
                  <a:schemeClr val="dk1"/>
                </a:solidFill>
                <a:latin typeface="Courier New"/>
                <a:ea typeface="Courier New"/>
                <a:cs typeface="Courier New"/>
                <a:sym typeface="Courier New"/>
              </a:rPr>
              <a:t>darkorange = </a:t>
            </a:r>
            <a:r>
              <a:rPr lang="en">
                <a:solidFill>
                  <a:srgbClr val="FF0000"/>
                </a:solidFill>
                <a:latin typeface="Courier New"/>
                <a:ea typeface="Courier New"/>
                <a:cs typeface="Courier New"/>
                <a:sym typeface="Courier New"/>
              </a:rPr>
              <a:t>strip.</a:t>
            </a:r>
            <a:r>
              <a:rPr lang="en">
                <a:solidFill>
                  <a:srgbClr val="FF9900"/>
                </a:solidFill>
                <a:latin typeface="Courier New"/>
                <a:ea typeface="Courier New"/>
                <a:cs typeface="Courier New"/>
                <a:sym typeface="Courier New"/>
              </a:rPr>
              <a:t>Color</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255</a:t>
            </a:r>
            <a:r>
              <a:rPr lang="en">
                <a:solidFill>
                  <a:srgbClr val="434343"/>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140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   0</a:t>
            </a:r>
            <a:r>
              <a:rPr lang="en">
                <a:solidFill>
                  <a:schemeClr val="dk1"/>
                </a:solidFill>
                <a:latin typeface="Courier New"/>
                <a:ea typeface="Courier New"/>
                <a:cs typeface="Courier New"/>
                <a:sym typeface="Courier New"/>
              </a:rPr>
              <a:t>) </a:t>
            </a:r>
          </a:p>
          <a:p>
            <a:pPr indent="0" lvl="0" marL="457200" rtl="0">
              <a:spcBef>
                <a:spcPts val="0"/>
              </a:spcBef>
              <a:buNone/>
            </a:pPr>
            <a:r>
              <a:t/>
            </a:r>
            <a:endParaRPr>
              <a:solidFill>
                <a:schemeClr val="dk1"/>
              </a:solidFill>
            </a:endParaRPr>
          </a:p>
          <a:p>
            <a:pPr indent="0" lvl="0" marL="457200" rtl="0">
              <a:spcBef>
                <a:spcPts val="0"/>
              </a:spcBef>
              <a:buNone/>
            </a:pPr>
            <a:r>
              <a:t/>
            </a:r>
            <a:endParaRPr>
              <a:solidFill>
                <a:schemeClr val="dk1"/>
              </a:solidFill>
            </a:endParaRPr>
          </a:p>
          <a:p>
            <a:pPr lvl="0" rtl="0">
              <a:spcBef>
                <a:spcPts val="0"/>
              </a:spcBef>
              <a:buClr>
                <a:schemeClr val="dk1"/>
              </a:buClr>
              <a:buSzPct val="61111"/>
              <a:buFont typeface="Arial"/>
              <a:buNone/>
            </a:pPr>
            <a:r>
              <a:t/>
            </a:r>
            <a:endParaRPr>
              <a:solidFill>
                <a:schemeClr val="dk1"/>
              </a:solidFill>
            </a:endParaRPr>
          </a:p>
          <a:p>
            <a:pPr lvl="0">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RGB color wheel </a:t>
            </a:r>
          </a:p>
        </p:txBody>
      </p:sp>
      <p:sp>
        <p:nvSpPr>
          <p:cNvPr id="229" name="Shape 229"/>
          <p:cNvSpPr txBox="1"/>
          <p:nvPr>
            <p:ph idx="1" type="body"/>
          </p:nvPr>
        </p:nvSpPr>
        <p:spPr>
          <a:xfrm>
            <a:off x="4580000" y="1152475"/>
            <a:ext cx="4252200"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The RGB color model is an additive color model in which red, green, and blue light are added together in various ways to reproduce a broad array of colors. The name of the model comes from the initials of the three additive primary colors, </a:t>
            </a:r>
            <a:r>
              <a:rPr lang="en">
                <a:solidFill>
                  <a:srgbClr val="FF0000"/>
                </a:solidFill>
              </a:rPr>
              <a:t>red</a:t>
            </a:r>
            <a:r>
              <a:rPr lang="en">
                <a:solidFill>
                  <a:schemeClr val="dk1"/>
                </a:solidFill>
              </a:rPr>
              <a:t>, </a:t>
            </a:r>
            <a:r>
              <a:rPr lang="en">
                <a:solidFill>
                  <a:srgbClr val="00FF00"/>
                </a:solidFill>
              </a:rPr>
              <a:t>green</a:t>
            </a:r>
            <a:r>
              <a:rPr lang="en">
                <a:solidFill>
                  <a:schemeClr val="dk1"/>
                </a:solidFill>
              </a:rPr>
              <a:t>, and </a:t>
            </a:r>
            <a:r>
              <a:rPr lang="en">
                <a:solidFill>
                  <a:srgbClr val="00FFFF"/>
                </a:solidFill>
              </a:rPr>
              <a:t>blue</a:t>
            </a:r>
          </a:p>
          <a:p>
            <a:pPr lvl="0" rtl="0" algn="ctr">
              <a:spcBef>
                <a:spcPts val="0"/>
              </a:spcBef>
              <a:buNone/>
            </a:pPr>
            <a:r>
              <a:rPr lang="en" sz="2400">
                <a:solidFill>
                  <a:schemeClr val="dk1"/>
                </a:solidFill>
              </a:rPr>
              <a:t>http://www.colorspire.com</a:t>
            </a:r>
          </a:p>
        </p:txBody>
      </p:sp>
      <p:pic>
        <p:nvPicPr>
          <p:cNvPr id="230" name="Shape 230"/>
          <p:cNvPicPr preferRelativeResize="0"/>
          <p:nvPr/>
        </p:nvPicPr>
        <p:blipFill>
          <a:blip r:embed="rId3">
            <a:alphaModFix/>
          </a:blip>
          <a:stretch>
            <a:fillRect/>
          </a:stretch>
        </p:blipFill>
        <p:spPr>
          <a:xfrm>
            <a:off x="311701" y="1193087"/>
            <a:ext cx="4252299" cy="3618973"/>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3000"/>
              <a:t>Function: </a:t>
            </a:r>
            <a:r>
              <a:rPr lang="en" sz="3000">
                <a:solidFill>
                  <a:srgbClr val="FF0000"/>
                </a:solidFill>
              </a:rPr>
              <a:t>strip</a:t>
            </a:r>
            <a:r>
              <a:rPr lang="en" sz="3000">
                <a:solidFill>
                  <a:srgbClr val="FF9900"/>
                </a:solidFill>
              </a:rPr>
              <a:t>.setPixelColor</a:t>
            </a:r>
            <a:r>
              <a:rPr lang="en" sz="3000"/>
              <a:t>(</a:t>
            </a:r>
            <a:r>
              <a:rPr lang="en" sz="3000">
                <a:solidFill>
                  <a:srgbClr val="FF0000"/>
                </a:solidFill>
              </a:rPr>
              <a:t>n</a:t>
            </a:r>
            <a:r>
              <a:rPr lang="en" sz="3000"/>
              <a:t>, </a:t>
            </a:r>
            <a:r>
              <a:rPr lang="en" sz="3000">
                <a:solidFill>
                  <a:srgbClr val="FF0000"/>
                </a:solidFill>
              </a:rPr>
              <a:t>color</a:t>
            </a:r>
            <a:r>
              <a:rPr lang="en" sz="3000"/>
              <a:t>);</a:t>
            </a:r>
          </a:p>
        </p:txBody>
      </p:sp>
      <p:sp>
        <p:nvSpPr>
          <p:cNvPr id="236" name="Shape 23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solidFill>
                  <a:schemeClr val="dk1"/>
                </a:solidFill>
              </a:rPr>
              <a:t>Parameters:</a:t>
            </a:r>
          </a:p>
          <a:p>
            <a:pPr indent="0" lvl="0" marL="457200" rtl="0">
              <a:spcBef>
                <a:spcPts val="0"/>
              </a:spcBef>
              <a:buNone/>
            </a:pPr>
            <a:r>
              <a:rPr lang="en">
                <a:solidFill>
                  <a:srgbClr val="FF0000"/>
                </a:solidFill>
              </a:rPr>
              <a:t>n</a:t>
            </a:r>
            <a:r>
              <a:rPr lang="en">
                <a:solidFill>
                  <a:schemeClr val="dk1"/>
                </a:solidFill>
              </a:rPr>
              <a:t>: Is the pixel number along the strip, starting from 0 closest to the Arduino. If you have a strip of 30 pixels, they’re numbered 0 through 29. It’s a computer thing.</a:t>
            </a:r>
            <a:br>
              <a:rPr lang="en">
                <a:solidFill>
                  <a:schemeClr val="dk1"/>
                </a:solidFill>
              </a:rPr>
            </a:br>
            <a:r>
              <a:rPr lang="en">
                <a:solidFill>
                  <a:srgbClr val="FF0000"/>
                </a:solidFill>
              </a:rPr>
              <a:t>color</a:t>
            </a:r>
            <a:r>
              <a:rPr lang="en">
                <a:solidFill>
                  <a:schemeClr val="dk1"/>
                </a:solidFill>
              </a:rPr>
              <a:t>: Is a 32-bit type that merges the red, green and blue values into a single number. </a:t>
            </a:r>
            <a:r>
              <a:rPr lang="en">
                <a:solidFill>
                  <a:srgbClr val="FF9900"/>
                </a:solidFill>
              </a:rPr>
              <a:t>strip.Color</a:t>
            </a:r>
            <a:r>
              <a:rPr lang="en">
                <a:solidFill>
                  <a:schemeClr val="dk1"/>
                </a:solidFill>
              </a:rPr>
              <a:t>(</a:t>
            </a:r>
            <a:r>
              <a:rPr lang="en">
                <a:solidFill>
                  <a:srgbClr val="FF0000"/>
                </a:solidFill>
              </a:rPr>
              <a:t>255</a:t>
            </a:r>
            <a:r>
              <a:rPr lang="en">
                <a:solidFill>
                  <a:schemeClr val="dk1"/>
                </a:solidFill>
              </a:rPr>
              <a:t>, </a:t>
            </a:r>
            <a:r>
              <a:rPr lang="en">
                <a:solidFill>
                  <a:srgbClr val="FF0000"/>
                </a:solidFill>
              </a:rPr>
              <a:t>0</a:t>
            </a:r>
            <a:r>
              <a:rPr lang="en">
                <a:solidFill>
                  <a:schemeClr val="dk1"/>
                </a:solidFill>
              </a:rPr>
              <a:t>, </a:t>
            </a:r>
            <a:r>
              <a:rPr lang="en">
                <a:solidFill>
                  <a:srgbClr val="FF0000"/>
                </a:solidFill>
              </a:rPr>
              <a:t>255</a:t>
            </a:r>
            <a:r>
              <a:rPr lang="en">
                <a:solidFill>
                  <a:schemeClr val="dk1"/>
                </a:solidFill>
              </a:rPr>
              <a:t>);</a:t>
            </a:r>
          </a:p>
          <a:p>
            <a:pPr indent="-69850" lvl="0" marL="0" marR="0" rtl="0" algn="l">
              <a:lnSpc>
                <a:spcPct val="115000"/>
              </a:lnSpc>
              <a:spcBef>
                <a:spcPts val="0"/>
              </a:spcBef>
              <a:spcAft>
                <a:spcPts val="1600"/>
              </a:spcAft>
              <a:buClr>
                <a:schemeClr val="dk1"/>
              </a:buClr>
              <a:buSzPct val="61111"/>
              <a:buFont typeface="Arial"/>
              <a:buNone/>
            </a:pP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.setPixelColor(</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.Color(</a:t>
            </a:r>
            <a:r>
              <a:rPr lang="en">
                <a:solidFill>
                  <a:srgbClr val="FF0000"/>
                </a:solidFill>
                <a:latin typeface="Courier New"/>
                <a:ea typeface="Courier New"/>
                <a:cs typeface="Courier New"/>
                <a:sym typeface="Courier New"/>
              </a:rPr>
              <a:t>150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 </a:t>
            </a:r>
            <a:br>
              <a:rPr lang="en">
                <a:solidFill>
                  <a:schemeClr val="dk1"/>
                </a:solidFill>
                <a:latin typeface="Courier New"/>
                <a:ea typeface="Courier New"/>
                <a:cs typeface="Courier New"/>
                <a:sym typeface="Courier New"/>
              </a:rPr>
            </a:b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.setPixelColor(</a:t>
            </a:r>
            <a:r>
              <a:rPr lang="en">
                <a:solidFill>
                  <a:srgbClr val="FF0000"/>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Color(</a:t>
            </a:r>
            <a:r>
              <a:rPr lang="en">
                <a:solidFill>
                  <a:srgbClr val="FF0000"/>
                </a:solidFill>
                <a:latin typeface="Courier New"/>
                <a:ea typeface="Courier New"/>
                <a:cs typeface="Courier New"/>
                <a:sym typeface="Courier New"/>
              </a:rPr>
              <a:t>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150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 </a:t>
            </a:r>
            <a:br>
              <a:rPr lang="en">
                <a:solidFill>
                  <a:schemeClr val="dk1"/>
                </a:solidFill>
                <a:latin typeface="Courier New"/>
                <a:ea typeface="Courier New"/>
                <a:cs typeface="Courier New"/>
                <a:sym typeface="Courier New"/>
              </a:rPr>
            </a:b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.setPixelColor(</a:t>
            </a:r>
            <a:r>
              <a:rPr lang="en">
                <a:solidFill>
                  <a:srgbClr val="FF0000"/>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Color(</a:t>
            </a:r>
            <a:r>
              <a:rPr lang="en">
                <a:solidFill>
                  <a:srgbClr val="FF0000"/>
                </a:solidFill>
                <a:latin typeface="Courier New"/>
                <a:ea typeface="Courier New"/>
                <a:cs typeface="Courier New"/>
                <a:sym typeface="Courier New"/>
              </a:rPr>
              <a:t>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rgbClr val="000000"/>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150</a:t>
            </a:r>
            <a:r>
              <a:rPr lang="en">
                <a:solidFill>
                  <a:schemeClr val="dk1"/>
                </a:solidFill>
                <a:latin typeface="Courier New"/>
                <a:ea typeface="Courier New"/>
                <a:cs typeface="Courier New"/>
                <a:sym typeface="Courier New"/>
              </a:rPr>
              <a:t>)); </a:t>
            </a:r>
          </a:p>
          <a:p>
            <a:pPr indent="-69850" lvl="0" marL="0" rtl="0">
              <a:spcBef>
                <a:spcPts val="0"/>
              </a:spcBef>
              <a:buClr>
                <a:schemeClr val="dk1"/>
              </a:buClr>
              <a:buSzPct val="61111"/>
              <a:buFont typeface="Arial"/>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t/>
            </a:r>
            <a:endParaRPr>
              <a:solidFill>
                <a:schemeClr val="dk1"/>
              </a:solidFill>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204250"/>
            <a:ext cx="8520599" cy="572699"/>
          </a:xfrm>
          <a:prstGeom prst="rect">
            <a:avLst/>
          </a:prstGeom>
        </p:spPr>
        <p:txBody>
          <a:bodyPr anchorCtr="0" anchor="t" bIns="91425" lIns="91425" rIns="91425" tIns="91425">
            <a:noAutofit/>
          </a:bodyPr>
          <a:lstStyle/>
          <a:p>
            <a:pPr lvl="0" rtl="0">
              <a:spcBef>
                <a:spcPts val="0"/>
              </a:spcBef>
              <a:buNone/>
            </a:pPr>
            <a:r>
              <a:rPr lang="en" sz="4800"/>
              <a:t>Function: </a:t>
            </a:r>
            <a:r>
              <a:rPr lang="en" sz="4800">
                <a:solidFill>
                  <a:srgbClr val="FF0000"/>
                </a:solidFill>
              </a:rPr>
              <a:t>strip</a:t>
            </a:r>
            <a:r>
              <a:rPr lang="en" sz="4800">
                <a:solidFill>
                  <a:srgbClr val="FF9900"/>
                </a:solidFill>
              </a:rPr>
              <a:t>.show</a:t>
            </a:r>
            <a:r>
              <a:rPr lang="en" sz="4800"/>
              <a:t>();</a:t>
            </a:r>
          </a:p>
        </p:txBody>
      </p:sp>
      <p:sp>
        <p:nvSpPr>
          <p:cNvPr id="242" name="Shape 242"/>
          <p:cNvSpPr txBox="1"/>
          <p:nvPr>
            <p:ph idx="1" type="body"/>
          </p:nvPr>
        </p:nvSpPr>
        <p:spPr>
          <a:xfrm>
            <a:off x="311700" y="1152475"/>
            <a:ext cx="8520599" cy="1188600"/>
          </a:xfrm>
          <a:prstGeom prst="rect">
            <a:avLst/>
          </a:prstGeom>
        </p:spPr>
        <p:txBody>
          <a:bodyPr anchorCtr="0" anchor="t" bIns="91425" lIns="91425" rIns="91425" tIns="91425">
            <a:noAutofit/>
          </a:bodyPr>
          <a:lstStyle/>
          <a:p>
            <a:pPr lvl="0" rtl="0">
              <a:spcBef>
                <a:spcPts val="0"/>
              </a:spcBef>
              <a:buNone/>
            </a:pPr>
            <a:r>
              <a:rPr lang="en">
                <a:solidFill>
                  <a:schemeClr val="dk1"/>
                </a:solidFill>
              </a:rPr>
              <a:t>This updates the whole strip at once, and despite the extra step is actually a good thing. If every call to setPixelColor() had an immediate effect, animation would appear jumpy rather than buttery smooth.</a:t>
            </a:r>
            <a:br>
              <a:rPr lang="en">
                <a:solidFill>
                  <a:schemeClr val="dk1"/>
                </a:solidFill>
              </a:rPr>
            </a:br>
            <a:br>
              <a:rPr lang="en">
                <a:solidFill>
                  <a:schemeClr val="dk1"/>
                </a:solidFill>
              </a:rPr>
            </a:br>
            <a:r>
              <a:rPr lang="en">
                <a:solidFill>
                  <a:srgbClr val="FF0000"/>
                </a:solidFill>
                <a:latin typeface="Courier New"/>
                <a:ea typeface="Courier New"/>
                <a:cs typeface="Courier New"/>
                <a:sym typeface="Courier New"/>
              </a:rPr>
              <a:t>strip</a:t>
            </a:r>
            <a:r>
              <a:rPr lang="en">
                <a:solidFill>
                  <a:schemeClr val="dk1"/>
                </a:solidFill>
                <a:latin typeface="Courier New"/>
                <a:ea typeface="Courier New"/>
                <a:cs typeface="Courier New"/>
                <a:sym typeface="Courier New"/>
              </a:rPr>
              <a:t>.</a:t>
            </a:r>
            <a:r>
              <a:rPr lang="en">
                <a:solidFill>
                  <a:srgbClr val="000000"/>
                </a:solidFill>
                <a:latin typeface="Courier New"/>
                <a:ea typeface="Courier New"/>
                <a:cs typeface="Courier New"/>
                <a:sym typeface="Courier New"/>
              </a:rPr>
              <a:t>show</a:t>
            </a:r>
            <a:r>
              <a:rPr lang="en">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204250"/>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Try this </a:t>
            </a:r>
          </a:p>
        </p:txBody>
      </p:sp>
      <p:sp>
        <p:nvSpPr>
          <p:cNvPr id="248" name="Shape 24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000000"/>
              </a:buClr>
            </a:pPr>
            <a:r>
              <a:rPr lang="en">
                <a:solidFill>
                  <a:srgbClr val="000000"/>
                </a:solidFill>
              </a:rPr>
              <a:t>Make an LED Yellow</a:t>
            </a:r>
          </a:p>
          <a:p>
            <a:pPr indent="-228600" lvl="0" marL="457200" rtl="0">
              <a:spcBef>
                <a:spcPts val="0"/>
              </a:spcBef>
              <a:buClr>
                <a:srgbClr val="000000"/>
              </a:buClr>
            </a:pPr>
            <a:r>
              <a:rPr lang="en">
                <a:solidFill>
                  <a:srgbClr val="000000"/>
                </a:solidFill>
              </a:rPr>
              <a:t>Make an LED Magenta </a:t>
            </a:r>
          </a:p>
          <a:p>
            <a:pPr indent="-228600" lvl="0" marL="457200" rtl="0">
              <a:spcBef>
                <a:spcPts val="0"/>
              </a:spcBef>
              <a:buClr>
                <a:srgbClr val="000000"/>
              </a:buClr>
            </a:pPr>
            <a:r>
              <a:rPr lang="en">
                <a:solidFill>
                  <a:srgbClr val="000000"/>
                </a:solidFill>
              </a:rPr>
              <a:t>Do a pattern of Yellow, Green, Blue, Magenta, Purple, Red </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170800"/>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For Statement</a:t>
            </a:r>
          </a:p>
        </p:txBody>
      </p:sp>
      <p:sp>
        <p:nvSpPr>
          <p:cNvPr id="254" name="Shape 254"/>
          <p:cNvSpPr txBox="1"/>
          <p:nvPr>
            <p:ph idx="1" type="body"/>
          </p:nvPr>
        </p:nvSpPr>
        <p:spPr>
          <a:xfrm>
            <a:off x="358500" y="1165850"/>
            <a:ext cx="8520599" cy="3416400"/>
          </a:xfrm>
          <a:prstGeom prst="rect">
            <a:avLst/>
          </a:prstGeom>
        </p:spPr>
        <p:txBody>
          <a:bodyPr anchorCtr="0" anchor="t" bIns="91425" lIns="91425" rIns="91425" tIns="91425">
            <a:noAutofit/>
          </a:bodyPr>
          <a:lstStyle/>
          <a:p>
            <a:pPr lvl="0" rtl="0">
              <a:spcBef>
                <a:spcPts val="0"/>
              </a:spcBef>
              <a:buNone/>
            </a:pPr>
            <a:r>
              <a:rPr lang="en" sz="1400">
                <a:solidFill>
                  <a:schemeClr val="dk1"/>
                </a:solidFill>
              </a:rPr>
              <a:t>The for statement is used to repeat a block of statements enclosed in curly braces. An increment counter is usually used to increment and terminate the loop. The for statement is useful for any repetitive operation, and is often used in combination with arrays to operate on collections of data/pins.</a:t>
            </a:r>
          </a:p>
          <a:p>
            <a:pPr lvl="0" rtl="0">
              <a:spcBef>
                <a:spcPts val="0"/>
              </a:spcBef>
              <a:buNone/>
            </a:pPr>
            <a:r>
              <a:rPr lang="en" sz="1400">
                <a:solidFill>
                  <a:schemeClr val="dk1"/>
                </a:solidFill>
              </a:rPr>
              <a:t>There are three parts to the for loop header:</a:t>
            </a:r>
          </a:p>
          <a:p>
            <a:pPr lvl="0" rtl="0">
              <a:spcBef>
                <a:spcPts val="0"/>
              </a:spcBef>
              <a:buNone/>
            </a:pPr>
            <a:r>
              <a:rPr lang="en" sz="1400">
                <a:solidFill>
                  <a:srgbClr val="000000"/>
                </a:solidFill>
                <a:latin typeface="Courier New"/>
                <a:ea typeface="Courier New"/>
                <a:cs typeface="Courier New"/>
                <a:sym typeface="Courier New"/>
              </a:rPr>
              <a:t>for (</a:t>
            </a:r>
            <a:r>
              <a:rPr lang="en" sz="1400">
                <a:solidFill>
                  <a:srgbClr val="0000FF"/>
                </a:solidFill>
                <a:latin typeface="Courier New"/>
                <a:ea typeface="Courier New"/>
                <a:cs typeface="Courier New"/>
                <a:sym typeface="Courier New"/>
              </a:rPr>
              <a:t>int</a:t>
            </a:r>
            <a:r>
              <a:rPr lang="en" sz="1400">
                <a:solidFill>
                  <a:srgbClr val="000000"/>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i</a:t>
            </a:r>
            <a:r>
              <a:rPr lang="en" sz="1400">
                <a:solidFill>
                  <a:srgbClr val="000000"/>
                </a:solidFill>
                <a:latin typeface="Courier New"/>
                <a:ea typeface="Courier New"/>
                <a:cs typeface="Courier New"/>
                <a:sym typeface="Courier New"/>
              </a:rPr>
              <a:t>=</a:t>
            </a:r>
            <a:r>
              <a:rPr lang="en" sz="1400">
                <a:solidFill>
                  <a:srgbClr val="FF0000"/>
                </a:solidFill>
                <a:latin typeface="Courier New"/>
                <a:ea typeface="Courier New"/>
                <a:cs typeface="Courier New"/>
                <a:sym typeface="Courier New"/>
              </a:rPr>
              <a:t>0</a:t>
            </a:r>
            <a:r>
              <a:rPr lang="en" sz="1400">
                <a:solidFill>
                  <a:srgbClr val="000000"/>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i</a:t>
            </a:r>
            <a:r>
              <a:rPr lang="en" sz="1400">
                <a:solidFill>
                  <a:srgbClr val="000000"/>
                </a:solidFill>
                <a:latin typeface="Courier New"/>
                <a:ea typeface="Courier New"/>
                <a:cs typeface="Courier New"/>
                <a:sym typeface="Courier New"/>
              </a:rPr>
              <a:t> &lt;= </a:t>
            </a:r>
            <a:r>
              <a:rPr lang="en" sz="1400">
                <a:solidFill>
                  <a:srgbClr val="FF0000"/>
                </a:solidFill>
                <a:latin typeface="Courier New"/>
                <a:ea typeface="Courier New"/>
                <a:cs typeface="Courier New"/>
                <a:sym typeface="Courier New"/>
              </a:rPr>
              <a:t>25</a:t>
            </a:r>
            <a:r>
              <a:rPr lang="en" sz="1400">
                <a:solidFill>
                  <a:srgbClr val="000000"/>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i</a:t>
            </a:r>
            <a:r>
              <a:rPr lang="en" sz="1400">
                <a:solidFill>
                  <a:srgbClr val="000000"/>
                </a:solidFill>
                <a:latin typeface="Courier New"/>
                <a:ea typeface="Courier New"/>
                <a:cs typeface="Courier New"/>
                <a:sym typeface="Courier New"/>
              </a:rPr>
              <a:t> += </a:t>
            </a:r>
            <a:r>
              <a:rPr lang="en" sz="1400">
                <a:solidFill>
                  <a:srgbClr val="FF0000"/>
                </a:solidFill>
                <a:latin typeface="Courier New"/>
                <a:ea typeface="Courier New"/>
                <a:cs typeface="Courier New"/>
                <a:sym typeface="Courier New"/>
              </a:rPr>
              <a:t>5</a:t>
            </a:r>
            <a:r>
              <a:rPr lang="en" sz="1400">
                <a:solidFill>
                  <a:srgbClr val="000000"/>
                </a:solidFill>
                <a:latin typeface="Courier New"/>
                <a:ea typeface="Courier New"/>
                <a:cs typeface="Courier New"/>
                <a:sym typeface="Courier New"/>
              </a:rPr>
              <a:t> ) {</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strip</a:t>
            </a:r>
            <a:r>
              <a:rPr lang="en" sz="1400">
                <a:solidFill>
                  <a:srgbClr val="000000"/>
                </a:solidFill>
                <a:latin typeface="Courier New"/>
                <a:ea typeface="Courier New"/>
                <a:cs typeface="Courier New"/>
                <a:sym typeface="Courier New"/>
              </a:rPr>
              <a:t>.setPixelColor(</a:t>
            </a:r>
            <a:r>
              <a:rPr lang="en" sz="1400">
                <a:solidFill>
                  <a:srgbClr val="FF0000"/>
                </a:solidFill>
                <a:latin typeface="Courier New"/>
                <a:ea typeface="Courier New"/>
                <a:cs typeface="Courier New"/>
                <a:sym typeface="Courier New"/>
              </a:rPr>
              <a:t>i</a:t>
            </a:r>
            <a:r>
              <a:rPr lang="en" sz="1400">
                <a:solidFill>
                  <a:srgbClr val="000000"/>
                </a:solidFill>
                <a:latin typeface="Courier New"/>
                <a:ea typeface="Courier New"/>
                <a:cs typeface="Courier New"/>
                <a:sym typeface="Courier New"/>
              </a:rPr>
              <a:t>,</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           </a:t>
            </a:r>
            <a:r>
              <a:rPr lang="en" sz="1400">
                <a:solidFill>
                  <a:srgbClr val="FF0000"/>
                </a:solidFill>
                <a:latin typeface="Courier New"/>
                <a:ea typeface="Courier New"/>
                <a:cs typeface="Courier New"/>
                <a:sym typeface="Courier New"/>
              </a:rPr>
              <a:t>strip</a:t>
            </a:r>
            <a:r>
              <a:rPr lang="en" sz="1400">
                <a:solidFill>
                  <a:srgbClr val="000000"/>
                </a:solidFill>
                <a:latin typeface="Courier New"/>
                <a:ea typeface="Courier New"/>
                <a:cs typeface="Courier New"/>
                <a:sym typeface="Courier New"/>
              </a:rPr>
              <a:t>.Color(</a:t>
            </a:r>
            <a:r>
              <a:rPr lang="en" sz="1400">
                <a:solidFill>
                  <a:srgbClr val="FF0000"/>
                </a:solidFill>
                <a:latin typeface="Courier New"/>
                <a:ea typeface="Courier New"/>
                <a:cs typeface="Courier New"/>
                <a:sym typeface="Courier New"/>
              </a:rPr>
              <a:t>0</a:t>
            </a:r>
            <a:r>
              <a:rPr lang="en" sz="1400">
                <a:solidFill>
                  <a:srgbClr val="000000"/>
                </a:solidFill>
                <a:latin typeface="Courier New"/>
                <a:ea typeface="Courier New"/>
                <a:cs typeface="Courier New"/>
                <a:sym typeface="Courier New"/>
              </a:rPr>
              <a:t>,</a:t>
            </a:r>
            <a:r>
              <a:rPr lang="en" sz="1400">
                <a:solidFill>
                  <a:srgbClr val="FF0000"/>
                </a:solidFill>
                <a:latin typeface="Courier New"/>
                <a:ea typeface="Courier New"/>
                <a:cs typeface="Courier New"/>
                <a:sym typeface="Courier New"/>
              </a:rPr>
              <a:t>150</a:t>
            </a:r>
            <a:r>
              <a:rPr lang="en" sz="1400">
                <a:solidFill>
                  <a:srgbClr val="000000"/>
                </a:solidFill>
                <a:latin typeface="Courier New"/>
                <a:ea typeface="Courier New"/>
                <a:cs typeface="Courier New"/>
                <a:sym typeface="Courier New"/>
              </a:rPr>
              <a:t>,</a:t>
            </a:r>
            <a:r>
              <a:rPr lang="en" sz="1400">
                <a:solidFill>
                  <a:srgbClr val="FF0000"/>
                </a:solidFill>
                <a:latin typeface="Courier New"/>
                <a:ea typeface="Courier New"/>
                <a:cs typeface="Courier New"/>
                <a:sym typeface="Courier New"/>
              </a:rPr>
              <a:t>0</a:t>
            </a:r>
            <a:r>
              <a:rPr lang="en" sz="1400">
                <a:solidFill>
                  <a:srgbClr val="000000"/>
                </a:solidFill>
                <a:latin typeface="Courier New"/>
                <a:ea typeface="Courier New"/>
                <a:cs typeface="Courier New"/>
                <a:sym typeface="Courier New"/>
              </a:rPr>
              <a:t>));</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 </a:t>
            </a:r>
          </a:p>
        </p:txBody>
      </p:sp>
      <p:pic>
        <p:nvPicPr>
          <p:cNvPr id="255" name="Shape 255"/>
          <p:cNvPicPr preferRelativeResize="0"/>
          <p:nvPr/>
        </p:nvPicPr>
        <p:blipFill>
          <a:blip r:embed="rId3">
            <a:alphaModFix/>
          </a:blip>
          <a:stretch>
            <a:fillRect/>
          </a:stretch>
        </p:blipFill>
        <p:spPr>
          <a:xfrm>
            <a:off x="4628499" y="2057100"/>
            <a:ext cx="4344249" cy="24850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599" cy="8117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What is an Arduino?</a:t>
            </a:r>
          </a:p>
        </p:txBody>
      </p:sp>
      <p:sp>
        <p:nvSpPr>
          <p:cNvPr id="74" name="Shape 74"/>
          <p:cNvSpPr txBox="1"/>
          <p:nvPr>
            <p:ph idx="1" type="body"/>
          </p:nvPr>
        </p:nvSpPr>
        <p:spPr>
          <a:xfrm>
            <a:off x="311700" y="1606925"/>
            <a:ext cx="8520599" cy="2961899"/>
          </a:xfrm>
          <a:prstGeom prst="rect">
            <a:avLst/>
          </a:prstGeom>
        </p:spPr>
        <p:txBody>
          <a:bodyPr anchorCtr="0" anchor="t" bIns="91425" lIns="91425" rIns="91425" tIns="91425">
            <a:noAutofit/>
          </a:bodyPr>
          <a:lstStyle/>
          <a:p>
            <a:pPr indent="-419100" lvl="0" marL="457200" rtl="0">
              <a:lnSpc>
                <a:spcPct val="150000"/>
              </a:lnSpc>
              <a:spcBef>
                <a:spcPts val="0"/>
              </a:spcBef>
              <a:buClr>
                <a:srgbClr val="000000"/>
              </a:buClr>
              <a:buSzPct val="100000"/>
            </a:pPr>
            <a:r>
              <a:rPr lang="en" sz="3000">
                <a:solidFill>
                  <a:srgbClr val="000000"/>
                </a:solidFill>
              </a:rPr>
              <a:t>Open source microcontroller</a:t>
            </a:r>
          </a:p>
          <a:p>
            <a:pPr indent="-419100" lvl="0" marL="457200" rtl="0">
              <a:lnSpc>
                <a:spcPct val="150000"/>
              </a:lnSpc>
              <a:spcBef>
                <a:spcPts val="0"/>
              </a:spcBef>
              <a:buClr>
                <a:srgbClr val="000000"/>
              </a:buClr>
              <a:buSzPct val="100000"/>
            </a:pPr>
            <a:r>
              <a:rPr lang="en" sz="3000">
                <a:solidFill>
                  <a:srgbClr val="000000"/>
                </a:solidFill>
              </a:rPr>
              <a:t>Many hardware configurations to choose from</a:t>
            </a:r>
          </a:p>
          <a:p>
            <a:pPr indent="-419100" lvl="0" marL="457200" rtl="0">
              <a:lnSpc>
                <a:spcPct val="150000"/>
              </a:lnSpc>
              <a:spcBef>
                <a:spcPts val="0"/>
              </a:spcBef>
              <a:buClr>
                <a:srgbClr val="000000"/>
              </a:buClr>
              <a:buSzPct val="100000"/>
            </a:pPr>
            <a:r>
              <a:rPr lang="en" sz="3000">
                <a:solidFill>
                  <a:srgbClr val="000000"/>
                </a:solidFill>
              </a:rPr>
              <a:t>Great for prototyping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197550"/>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Make all the LEDs Green       (AllLEDsGreen.ino)</a:t>
            </a:r>
          </a:p>
        </p:txBody>
      </p:sp>
      <p:sp>
        <p:nvSpPr>
          <p:cNvPr id="261" name="Shape 261"/>
          <p:cNvSpPr txBox="1"/>
          <p:nvPr>
            <p:ph idx="1" type="body"/>
          </p:nvPr>
        </p:nvSpPr>
        <p:spPr>
          <a:xfrm>
            <a:off x="311700" y="842750"/>
            <a:ext cx="8520599" cy="4139999"/>
          </a:xfrm>
          <a:prstGeom prst="rect">
            <a:avLst/>
          </a:prstGeom>
        </p:spPr>
        <p:txBody>
          <a:bodyPr anchorCtr="0" anchor="t" bIns="91425" lIns="91425" rIns="91425" tIns="91425">
            <a:noAutofit/>
          </a:bodyPr>
          <a:lstStyle/>
          <a:p>
            <a:pPr lvl="0" rtl="0">
              <a:spcBef>
                <a:spcPts val="0"/>
              </a:spcBef>
              <a:buNone/>
            </a:pPr>
            <a:r>
              <a:rPr lang="en" sz="1200">
                <a:solidFill>
                  <a:srgbClr val="000000"/>
                </a:solidFill>
                <a:latin typeface="Courier New"/>
                <a:ea typeface="Courier New"/>
                <a:cs typeface="Courier New"/>
                <a:sym typeface="Courier New"/>
              </a:rPr>
              <a:t>#include &lt;Adafruit_NeoPixel.h&gt;</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#include &lt;avr/power.h&gt;</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       =  6 ;</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NUMPIXELS      = 30 ;</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rgbClr val="000000"/>
                </a:solidFill>
                <a:latin typeface="Courier New"/>
                <a:ea typeface="Courier New"/>
                <a:cs typeface="Courier New"/>
                <a:sym typeface="Courier New"/>
              </a:rPr>
              <a:t>= Adafruit_NeoPixel(</a:t>
            </a:r>
            <a:r>
              <a:rPr lang="en" sz="1200">
                <a:solidFill>
                  <a:srgbClr val="FF0000"/>
                </a:solidFill>
                <a:latin typeface="Courier New"/>
                <a:ea typeface="Courier New"/>
                <a:cs typeface="Courier New"/>
                <a:sym typeface="Courier New"/>
              </a:rPr>
              <a:t>NUMPIXELS</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LEDS_PIN</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NEO_KHZ800</a:t>
            </a: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setup()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.begin(); </a:t>
            </a:r>
            <a:r>
              <a:rPr lang="en" sz="1200">
                <a:solidFill>
                  <a:srgbClr val="38761D"/>
                </a:solidFill>
                <a:latin typeface="Courier New"/>
                <a:ea typeface="Courier New"/>
                <a:cs typeface="Courier New"/>
                <a:sym typeface="Courier New"/>
              </a:rPr>
              <a:t>// This initializes the NeoPixel library.</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for( int pixel = 0; pixel &lt; strip.numPixels(); pixel++ )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strip.setPixelColor(pixel, strip.Color(0,150,0)); </a:t>
            </a:r>
            <a:r>
              <a:rPr lang="en" sz="1200">
                <a:solidFill>
                  <a:srgbClr val="38761D"/>
                </a:solidFill>
                <a:latin typeface="Courier New"/>
                <a:ea typeface="Courier New"/>
                <a:cs typeface="Courier New"/>
                <a:sym typeface="Courier New"/>
              </a:rPr>
              <a:t>// Moderately bright green color.</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strip.show(); </a:t>
            </a:r>
            <a:r>
              <a:rPr lang="en" sz="1200">
                <a:solidFill>
                  <a:srgbClr val="38761D"/>
                </a:solidFill>
                <a:latin typeface="Courier New"/>
                <a:ea typeface="Courier New"/>
                <a:cs typeface="Courier New"/>
                <a:sym typeface="Courier New"/>
              </a:rPr>
              <a:t>// This sends the updated pixel color to the hardware.</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t/>
            </a:r>
            <a:endParaRPr/>
          </a:p>
        </p:txBody>
      </p:sp>
      <p:sp>
        <p:nvSpPr>
          <p:cNvPr id="267" name="Shape 26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68" name="Shape 268"/>
          <p:cNvPicPr preferRelativeResize="0"/>
          <p:nvPr/>
        </p:nvPicPr>
        <p:blipFill>
          <a:blip r:embed="rId3">
            <a:alphaModFix/>
          </a:blip>
          <a:stretch>
            <a:fillRect/>
          </a:stretch>
        </p:blipFill>
        <p:spPr>
          <a:xfrm>
            <a:off x="0" y="336"/>
            <a:ext cx="9144001" cy="5142827"/>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161250"/>
            <a:ext cx="8520599" cy="572699"/>
          </a:xfrm>
          <a:prstGeom prst="rect">
            <a:avLst/>
          </a:prstGeom>
        </p:spPr>
        <p:txBody>
          <a:bodyPr anchorCtr="0" anchor="t" bIns="91425" lIns="91425" rIns="91425" tIns="91425">
            <a:noAutofit/>
          </a:bodyPr>
          <a:lstStyle/>
          <a:p>
            <a:pPr lvl="0" rtl="0">
              <a:spcBef>
                <a:spcPts val="0"/>
              </a:spcBef>
              <a:buNone/>
            </a:pPr>
            <a:r>
              <a:rPr lang="en" sz="3600">
                <a:solidFill>
                  <a:srgbClr val="FF0000"/>
                </a:solidFill>
              </a:rPr>
              <a:t>Make a pattern          (MakeAPattern.ino) </a:t>
            </a:r>
          </a:p>
        </p:txBody>
      </p:sp>
      <p:sp>
        <p:nvSpPr>
          <p:cNvPr id="274" name="Shape 274"/>
          <p:cNvSpPr txBox="1"/>
          <p:nvPr>
            <p:ph idx="1" type="body"/>
          </p:nvPr>
        </p:nvSpPr>
        <p:spPr>
          <a:xfrm>
            <a:off x="311700" y="1000325"/>
            <a:ext cx="8520599" cy="3398399"/>
          </a:xfrm>
          <a:prstGeom prst="rect">
            <a:avLst/>
          </a:prstGeom>
        </p:spPr>
        <p:txBody>
          <a:bodyPr anchorCtr="0" anchor="t" bIns="91425" lIns="91425" rIns="91425" tIns="91425">
            <a:noAutofit/>
          </a:bodyPr>
          <a:lstStyle/>
          <a:p>
            <a:pPr lvl="0" rtl="0">
              <a:spcBef>
                <a:spcPts val="0"/>
              </a:spcBef>
              <a:buNone/>
            </a:pPr>
            <a:r>
              <a:rPr lang="en">
                <a:solidFill>
                  <a:schemeClr val="dk1"/>
                </a:solidFill>
              </a:rPr>
              <a:t>Repeat the the sequence of </a:t>
            </a:r>
            <a:r>
              <a:rPr lang="en">
                <a:solidFill>
                  <a:srgbClr val="FF0000"/>
                </a:solidFill>
              </a:rPr>
              <a:t>red</a:t>
            </a:r>
            <a:r>
              <a:rPr lang="en">
                <a:solidFill>
                  <a:schemeClr val="dk1"/>
                </a:solidFill>
              </a:rPr>
              <a:t>, </a:t>
            </a:r>
            <a:r>
              <a:rPr lang="en">
                <a:solidFill>
                  <a:srgbClr val="00FF00"/>
                </a:solidFill>
              </a:rPr>
              <a:t>green</a:t>
            </a:r>
            <a:r>
              <a:rPr lang="en">
                <a:solidFill>
                  <a:schemeClr val="dk1"/>
                </a:solidFill>
              </a:rPr>
              <a:t>, </a:t>
            </a:r>
            <a:r>
              <a:rPr lang="en">
                <a:solidFill>
                  <a:srgbClr val="4A86E8"/>
                </a:solidFill>
              </a:rPr>
              <a:t>blue </a:t>
            </a:r>
            <a:r>
              <a:rPr lang="en">
                <a:solidFill>
                  <a:schemeClr val="dk1"/>
                </a:solidFill>
              </a:rPr>
              <a:t>across the entire strip of LEDs </a:t>
            </a:r>
          </a:p>
          <a:p>
            <a:pPr indent="0" lvl="0" marL="0" marR="0" rtl="0" algn="l">
              <a:lnSpc>
                <a:spcPct val="115000"/>
              </a:lnSpc>
              <a:spcBef>
                <a:spcPts val="0"/>
              </a:spcBef>
              <a:spcAft>
                <a:spcPts val="1600"/>
              </a:spcAft>
              <a:buNone/>
            </a:pPr>
            <a:r>
              <a:rPr lang="en" sz="1200">
                <a:solidFill>
                  <a:srgbClr val="1155CC"/>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Instead of incrementing the for loop by 1, increment by 3</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for( </a:t>
            </a:r>
            <a:r>
              <a:rPr lang="en" sz="1200">
                <a:solidFill>
                  <a:srgbClr val="1155CC"/>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pixel </a:t>
            </a:r>
            <a:r>
              <a:rPr lang="en" sz="1200">
                <a:solidFill>
                  <a:srgbClr val="000000"/>
                </a:solidFill>
                <a:latin typeface="Courier New"/>
                <a:ea typeface="Courier New"/>
                <a:cs typeface="Courier New"/>
                <a:sym typeface="Courier New"/>
              </a:rPr>
              <a:t>= 0; </a:t>
            </a:r>
            <a:r>
              <a:rPr lang="en" sz="1200">
                <a:solidFill>
                  <a:srgbClr val="FF0000"/>
                </a:solidFill>
                <a:latin typeface="Courier New"/>
                <a:ea typeface="Courier New"/>
                <a:cs typeface="Courier New"/>
                <a:sym typeface="Courier New"/>
              </a:rPr>
              <a:t>pixel </a:t>
            </a:r>
            <a:r>
              <a:rPr lang="en" sz="1200">
                <a:solidFill>
                  <a:srgbClr val="000000"/>
                </a:solidFill>
                <a:latin typeface="Courier New"/>
                <a:ea typeface="Courier New"/>
                <a:cs typeface="Courier New"/>
                <a:sym typeface="Courier New"/>
              </a:rPr>
              <a:t>&lt;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.numPixels(); </a:t>
            </a:r>
            <a:r>
              <a:rPr lang="en" sz="1200">
                <a:solidFill>
                  <a:srgbClr val="FF0000"/>
                </a:solidFill>
                <a:latin typeface="Courier New"/>
                <a:ea typeface="Courier New"/>
                <a:cs typeface="Courier New"/>
                <a:sym typeface="Courier New"/>
              </a:rPr>
              <a:t>pixel </a:t>
            </a:r>
            <a:r>
              <a:rPr lang="en" sz="1200">
                <a:solidFill>
                  <a:srgbClr val="000000"/>
                </a:solidFill>
                <a:latin typeface="Courier New"/>
                <a:ea typeface="Courier New"/>
                <a:cs typeface="Courier New"/>
                <a:sym typeface="Courier New"/>
              </a:rPr>
              <a:t>+=3 ) {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pixel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Color(150,0,0)); </a:t>
            </a:r>
            <a:r>
              <a:rPr lang="en" sz="1200">
                <a:solidFill>
                  <a:srgbClr val="38761D"/>
                </a:solidFill>
                <a:latin typeface="Courier New"/>
                <a:ea typeface="Courier New"/>
                <a:cs typeface="Courier New"/>
                <a:sym typeface="Courier New"/>
              </a:rPr>
              <a:t>// bright red color.</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pixel+</a:t>
            </a:r>
            <a:r>
              <a:rPr lang="en" sz="1200">
                <a:solidFill>
                  <a:srgbClr val="000000"/>
                </a:solidFill>
                <a:latin typeface="Courier New"/>
                <a:ea typeface="Courier New"/>
                <a:cs typeface="Courier New"/>
                <a:sym typeface="Courier New"/>
              </a:rPr>
              <a:t>1,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Color(0,150,0)); </a:t>
            </a:r>
            <a:r>
              <a:rPr lang="en" sz="1200">
                <a:solidFill>
                  <a:srgbClr val="38761D"/>
                </a:solidFill>
                <a:latin typeface="Courier New"/>
                <a:ea typeface="Courier New"/>
                <a:cs typeface="Courier New"/>
                <a:sym typeface="Courier New"/>
              </a:rPr>
              <a:t>// bright green color.</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pixel+</a:t>
            </a:r>
            <a:r>
              <a:rPr lang="en" sz="1200">
                <a:solidFill>
                  <a:srgbClr val="000000"/>
                </a:solidFill>
                <a:latin typeface="Courier New"/>
                <a:ea typeface="Courier New"/>
                <a:cs typeface="Courier New"/>
                <a:sym typeface="Courier New"/>
              </a:rPr>
              <a:t>2,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Color(0,0,150)); </a:t>
            </a:r>
            <a:r>
              <a:rPr lang="en" sz="1200">
                <a:solidFill>
                  <a:srgbClr val="38761D"/>
                </a:solidFill>
                <a:latin typeface="Courier New"/>
                <a:ea typeface="Courier New"/>
                <a:cs typeface="Courier New"/>
                <a:sym typeface="Courier New"/>
              </a:rPr>
              <a:t>// bright blue color.</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.show(); </a:t>
            </a:r>
            <a:r>
              <a:rPr lang="en" sz="1200">
                <a:solidFill>
                  <a:srgbClr val="38761D"/>
                </a:solidFill>
                <a:latin typeface="Courier New"/>
                <a:ea typeface="Courier New"/>
                <a:cs typeface="Courier New"/>
                <a:sym typeface="Courier New"/>
              </a:rPr>
              <a:t>// This sends the updated pixel color to the hardware.</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t/>
            </a:r>
            <a:endParaRPr/>
          </a:p>
        </p:txBody>
      </p:sp>
      <p:sp>
        <p:nvSpPr>
          <p:cNvPr id="280" name="Shape 28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81" name="Shape 281"/>
          <p:cNvPicPr preferRelativeResize="0"/>
          <p:nvPr/>
        </p:nvPicPr>
        <p:blipFill>
          <a:blip r:embed="rId3">
            <a:alphaModFix/>
          </a:blip>
          <a:stretch>
            <a:fillRect/>
          </a:stretch>
        </p:blipFill>
        <p:spPr>
          <a:xfrm>
            <a:off x="0" y="336"/>
            <a:ext cx="9144001" cy="5142827"/>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solidFill>
                  <a:srgbClr val="FF0000"/>
                </a:solidFill>
              </a:rPr>
              <a:t>Estimating Power Requirements</a:t>
            </a:r>
          </a:p>
        </p:txBody>
      </p:sp>
      <p:sp>
        <p:nvSpPr>
          <p:cNvPr id="287" name="Shape 28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Each individual NeoPixel draws up to 60 milliamps at maximum brightness white (red + green + blue). In actual use though, it’s rare for all pixels to be turned on that way. When mixing colors and displaying animations, the current draw will be much less. It’s impossible to estimate a single number for all circumstances, but we’ve been using 1/3 this (20 mA per pixel) as a gross rule of thumb with no ill effects. To estimate power supply needs, multiply the number of pixels by 20, then divide the result by 1,000</a:t>
            </a:r>
          </a:p>
          <a:p>
            <a:pPr lvl="0" rtl="0" algn="ctr">
              <a:spcBef>
                <a:spcPts val="0"/>
              </a:spcBef>
              <a:buNone/>
            </a:pPr>
            <a:r>
              <a:rPr lang="en">
                <a:solidFill>
                  <a:schemeClr val="dk1"/>
                </a:solidFill>
              </a:rPr>
              <a:t>30 LEDs * (20 mA) / 1000 = 0.6 Amp </a:t>
            </a:r>
            <a:r>
              <a:rPr lang="en">
                <a:solidFill>
                  <a:srgbClr val="FF0000"/>
                </a:solidFill>
              </a:rPr>
              <a:t>Probably okay</a:t>
            </a:r>
            <a:br>
              <a:rPr lang="en">
                <a:solidFill>
                  <a:srgbClr val="FF0000"/>
                </a:solidFill>
              </a:rPr>
            </a:br>
            <a:r>
              <a:rPr lang="en">
                <a:solidFill>
                  <a:schemeClr val="dk1"/>
                </a:solidFill>
              </a:rPr>
              <a:t>30 LEDs * (60 mA) / 1000 = 1.8 Amp </a:t>
            </a:r>
            <a:r>
              <a:rPr lang="en">
                <a:solidFill>
                  <a:srgbClr val="FF0000"/>
                </a:solidFill>
              </a:rPr>
              <a:t> Guaranteed to work</a:t>
            </a:r>
            <a:br>
              <a:rPr lang="en">
                <a:solidFill>
                  <a:srgbClr val="FF0000"/>
                </a:solidFill>
              </a:rPr>
            </a:b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solidFill>
                  <a:srgbClr val="FF0000"/>
                </a:solidFill>
              </a:rPr>
              <a:t>Voltage drops across long LED strips</a:t>
            </a:r>
          </a:p>
        </p:txBody>
      </p:sp>
      <p:sp>
        <p:nvSpPr>
          <p:cNvPr id="293" name="Shape 293"/>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The longer a wire is, the more resistance it has. The more resistance, the more voltage drops along its length. If voltage drops too far, the color of NeoPixels can be affected. Consider a full 4 meter reel of NeoPixels. With 5V applied at one end of the strip, for those pixels closest to this end, power traverses only a few inches of copper. But at the far end of the strip, power traverses 8 meters of copper — 4 meters out on the +5V line, 4 meters back on the ground line. Those furthest pixels will be tinted brown due to the voltage drop (blue and green LEDs require higher voltage than red).</a:t>
            </a:r>
          </a:p>
          <a:p>
            <a:pPr lvl="0" rtl="0">
              <a:spcBef>
                <a:spcPts val="0"/>
              </a:spcBef>
              <a:buNone/>
            </a:pPr>
            <a:r>
              <a:t/>
            </a:r>
            <a:endParaRPr>
              <a:solidFill>
                <a:schemeClr val="dk1"/>
              </a:solidFill>
            </a:endParaRPr>
          </a:p>
        </p:txBody>
      </p:sp>
      <p:pic>
        <p:nvPicPr>
          <p:cNvPr id="294" name="Shape 294"/>
          <p:cNvPicPr preferRelativeResize="0"/>
          <p:nvPr/>
        </p:nvPicPr>
        <p:blipFill>
          <a:blip r:embed="rId3">
            <a:alphaModFix/>
          </a:blip>
          <a:stretch>
            <a:fillRect/>
          </a:stretch>
        </p:blipFill>
        <p:spPr>
          <a:xfrm>
            <a:off x="762000" y="3977225"/>
            <a:ext cx="7620000" cy="3810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solidFill>
                  <a:srgbClr val="FF0000"/>
                </a:solidFill>
              </a:rPr>
              <a:t>Power taps for long series of LEDs</a:t>
            </a:r>
          </a:p>
        </p:txBody>
      </p:sp>
      <p:sp>
        <p:nvSpPr>
          <p:cNvPr id="300" name="Shape 300"/>
          <p:cNvSpPr txBox="1"/>
          <p:nvPr>
            <p:ph idx="1" type="body"/>
          </p:nvPr>
        </p:nvSpPr>
        <p:spPr>
          <a:xfrm>
            <a:off x="4180350" y="1152475"/>
            <a:ext cx="4651800"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The way to resolve this is to separate the LEDs power connections into smaller sections. 1 meter or 30 LEDs work best but you can use up to 3 meters and 90 LEDs without too much effect. </a:t>
            </a:r>
          </a:p>
          <a:p>
            <a:pPr lvl="0" rtl="0">
              <a:spcBef>
                <a:spcPts val="0"/>
              </a:spcBef>
              <a:buNone/>
            </a:pPr>
            <a:r>
              <a:rPr lang="en" u="sng">
                <a:solidFill>
                  <a:schemeClr val="hlink"/>
                </a:solidFill>
                <a:hlinkClick r:id="rId3"/>
              </a:rPr>
              <a:t>http://www.seeedstudio.com/depot/AllPixel-Power-Tap-Kit-p-2380.html</a:t>
            </a:r>
            <a:r>
              <a:rPr lang="en">
                <a:solidFill>
                  <a:schemeClr val="dk1"/>
                </a:solidFill>
              </a:rPr>
              <a:t> </a:t>
            </a:r>
          </a:p>
        </p:txBody>
      </p:sp>
      <p:pic>
        <p:nvPicPr>
          <p:cNvPr id="301" name="Shape 301"/>
          <p:cNvPicPr preferRelativeResize="0"/>
          <p:nvPr/>
        </p:nvPicPr>
        <p:blipFill>
          <a:blip r:embed="rId4">
            <a:alphaModFix/>
          </a:blip>
          <a:stretch>
            <a:fillRect/>
          </a:stretch>
        </p:blipFill>
        <p:spPr>
          <a:xfrm>
            <a:off x="311700" y="1459449"/>
            <a:ext cx="3736575" cy="280245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0" y="0"/>
            <a:ext cx="9143998" cy="5143498"/>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pic>
        <p:nvPicPr>
          <p:cNvPr id="311" name="Shape 311"/>
          <p:cNvPicPr preferRelativeResize="0"/>
          <p:nvPr/>
        </p:nvPicPr>
        <p:blipFill>
          <a:blip r:embed="rId3">
            <a:alphaModFix/>
          </a:blip>
          <a:stretch>
            <a:fillRect/>
          </a:stretch>
        </p:blipFill>
        <p:spPr>
          <a:xfrm>
            <a:off x="0" y="25"/>
            <a:ext cx="9143998" cy="5143492"/>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The button</a:t>
            </a:r>
          </a:p>
        </p:txBody>
      </p:sp>
      <p:sp>
        <p:nvSpPr>
          <p:cNvPr id="317" name="Shape 317"/>
          <p:cNvSpPr txBox="1"/>
          <p:nvPr>
            <p:ph idx="1" type="body"/>
          </p:nvPr>
        </p:nvSpPr>
        <p:spPr>
          <a:xfrm>
            <a:off x="311700" y="1303700"/>
            <a:ext cx="8520599" cy="3265200"/>
          </a:xfrm>
          <a:prstGeom prst="rect">
            <a:avLst/>
          </a:prstGeom>
        </p:spPr>
        <p:txBody>
          <a:bodyPr anchorCtr="0" anchor="t" bIns="91425" lIns="91425" rIns="91425" tIns="91425">
            <a:noAutofit/>
          </a:bodyPr>
          <a:lstStyle/>
          <a:p>
            <a:pPr lvl="0">
              <a:spcBef>
                <a:spcPts val="0"/>
              </a:spcBef>
              <a:buNone/>
            </a:pPr>
            <a:r>
              <a:rPr lang="en" sz="2400">
                <a:solidFill>
                  <a:schemeClr val="dk1"/>
                </a:solidFill>
              </a:rPr>
              <a:t>Pushbuttons or switches connect two points in a circuit when you press them. </a:t>
            </a:r>
          </a:p>
        </p:txBody>
      </p:sp>
      <p:pic>
        <p:nvPicPr>
          <p:cNvPr id="318" name="Shape 318"/>
          <p:cNvPicPr preferRelativeResize="0"/>
          <p:nvPr/>
        </p:nvPicPr>
        <p:blipFill>
          <a:blip r:embed="rId3">
            <a:alphaModFix/>
          </a:blip>
          <a:stretch>
            <a:fillRect/>
          </a:stretch>
        </p:blipFill>
        <p:spPr>
          <a:xfrm>
            <a:off x="4788100" y="2659175"/>
            <a:ext cx="4044200" cy="2309201"/>
          </a:xfrm>
          <a:prstGeom prst="rect">
            <a:avLst/>
          </a:prstGeom>
          <a:noFill/>
          <a:ln>
            <a:noFill/>
          </a:ln>
        </p:spPr>
      </p:pic>
      <p:pic>
        <p:nvPicPr>
          <p:cNvPr id="319" name="Shape 319"/>
          <p:cNvPicPr preferRelativeResize="0"/>
          <p:nvPr/>
        </p:nvPicPr>
        <p:blipFill>
          <a:blip r:embed="rId4">
            <a:alphaModFix/>
          </a:blip>
          <a:stretch>
            <a:fillRect/>
          </a:stretch>
        </p:blipFill>
        <p:spPr>
          <a:xfrm>
            <a:off x="448300" y="2526520"/>
            <a:ext cx="3078933" cy="230920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599" cy="9755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Board Form Factors</a:t>
            </a:r>
          </a:p>
        </p:txBody>
      </p:sp>
      <p:pic>
        <p:nvPicPr>
          <p:cNvPr id="80" name="Shape 80"/>
          <p:cNvPicPr preferRelativeResize="0"/>
          <p:nvPr/>
        </p:nvPicPr>
        <p:blipFill>
          <a:blip r:embed="rId3">
            <a:alphaModFix/>
          </a:blip>
          <a:stretch>
            <a:fillRect/>
          </a:stretch>
        </p:blipFill>
        <p:spPr>
          <a:xfrm>
            <a:off x="852025" y="1572525"/>
            <a:ext cx="1836974" cy="1836974"/>
          </a:xfrm>
          <a:prstGeom prst="rect">
            <a:avLst/>
          </a:prstGeom>
          <a:noFill/>
          <a:ln>
            <a:noFill/>
          </a:ln>
        </p:spPr>
      </p:pic>
      <p:sp>
        <p:nvSpPr>
          <p:cNvPr id="81" name="Shape 81"/>
          <p:cNvSpPr txBox="1"/>
          <p:nvPr/>
        </p:nvSpPr>
        <p:spPr>
          <a:xfrm>
            <a:off x="909437" y="3409500"/>
            <a:ext cx="1927200"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LilyPad</a:t>
            </a:r>
            <a:br>
              <a:rPr lang="en" sz="2400">
                <a:solidFill>
                  <a:srgbClr val="4F4E4E"/>
                </a:solidFill>
                <a:highlight>
                  <a:srgbClr val="FFFFFF"/>
                </a:highlight>
              </a:rPr>
            </a:br>
          </a:p>
        </p:txBody>
      </p:sp>
      <p:pic>
        <p:nvPicPr>
          <p:cNvPr id="82" name="Shape 82"/>
          <p:cNvPicPr preferRelativeResize="0"/>
          <p:nvPr/>
        </p:nvPicPr>
        <p:blipFill>
          <a:blip r:embed="rId4">
            <a:alphaModFix/>
          </a:blip>
          <a:stretch>
            <a:fillRect/>
          </a:stretch>
        </p:blipFill>
        <p:spPr>
          <a:xfrm>
            <a:off x="3218250" y="1667862"/>
            <a:ext cx="2339300" cy="1538750"/>
          </a:xfrm>
          <a:prstGeom prst="rect">
            <a:avLst/>
          </a:prstGeom>
          <a:noFill/>
          <a:ln>
            <a:noFill/>
          </a:ln>
        </p:spPr>
      </p:pic>
      <p:sp>
        <p:nvSpPr>
          <p:cNvPr id="83" name="Shape 83"/>
          <p:cNvSpPr txBox="1"/>
          <p:nvPr/>
        </p:nvSpPr>
        <p:spPr>
          <a:xfrm>
            <a:off x="3508687" y="3409500"/>
            <a:ext cx="1701299"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Nano</a:t>
            </a:r>
          </a:p>
        </p:txBody>
      </p:sp>
      <p:sp>
        <p:nvSpPr>
          <p:cNvPr id="84" name="Shape 84"/>
          <p:cNvSpPr txBox="1"/>
          <p:nvPr/>
        </p:nvSpPr>
        <p:spPr>
          <a:xfrm>
            <a:off x="6520137" y="3491450"/>
            <a:ext cx="1701299" cy="4869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4F4E4E"/>
                </a:solidFill>
                <a:highlight>
                  <a:srgbClr val="FFFFFF"/>
                </a:highlight>
              </a:rPr>
              <a:t>Uno</a:t>
            </a:r>
          </a:p>
        </p:txBody>
      </p:sp>
      <p:sp>
        <p:nvSpPr>
          <p:cNvPr id="85" name="Shape 85"/>
          <p:cNvSpPr txBox="1"/>
          <p:nvPr/>
        </p:nvSpPr>
        <p:spPr>
          <a:xfrm>
            <a:off x="554387" y="3923900"/>
            <a:ext cx="2637300" cy="371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4F4E4E"/>
                </a:solidFill>
                <a:highlight>
                  <a:srgbClr val="FFFFFF"/>
                </a:highlight>
              </a:rPr>
              <a:t>lilypadarduino.org</a:t>
            </a:r>
          </a:p>
        </p:txBody>
      </p:sp>
      <p:pic>
        <p:nvPicPr>
          <p:cNvPr id="86" name="Shape 86"/>
          <p:cNvPicPr preferRelativeResize="0"/>
          <p:nvPr/>
        </p:nvPicPr>
        <p:blipFill>
          <a:blip r:embed="rId5">
            <a:alphaModFix/>
          </a:blip>
          <a:stretch>
            <a:fillRect/>
          </a:stretch>
        </p:blipFill>
        <p:spPr>
          <a:xfrm>
            <a:off x="6086789" y="1667869"/>
            <a:ext cx="2502821" cy="164630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150725"/>
            <a:ext cx="8520599" cy="572699"/>
          </a:xfrm>
          <a:prstGeom prst="rect">
            <a:avLst/>
          </a:prstGeom>
        </p:spPr>
        <p:txBody>
          <a:bodyPr anchorCtr="0" anchor="t" bIns="91425" lIns="91425" rIns="91425" tIns="91425">
            <a:noAutofit/>
          </a:bodyPr>
          <a:lstStyle/>
          <a:p>
            <a:pPr lvl="0">
              <a:lnSpc>
                <a:spcPct val="115000"/>
              </a:lnSpc>
              <a:spcBef>
                <a:spcPts val="0"/>
              </a:spcBef>
              <a:spcAft>
                <a:spcPts val="1600"/>
              </a:spcAft>
              <a:buNone/>
            </a:pPr>
            <a:r>
              <a:rPr lang="en" sz="4800">
                <a:solidFill>
                  <a:srgbClr val="FF0000"/>
                </a:solidFill>
              </a:rPr>
              <a:t>Variable Declaration</a:t>
            </a:r>
          </a:p>
        </p:txBody>
      </p:sp>
      <p:sp>
        <p:nvSpPr>
          <p:cNvPr id="325" name="Shape 325"/>
          <p:cNvSpPr txBox="1"/>
          <p:nvPr>
            <p:ph idx="1" type="body"/>
          </p:nvPr>
        </p:nvSpPr>
        <p:spPr>
          <a:xfrm>
            <a:off x="337650" y="1152475"/>
            <a:ext cx="8520599" cy="3416400"/>
          </a:xfrm>
          <a:prstGeom prst="rect">
            <a:avLst/>
          </a:prstGeom>
        </p:spPr>
        <p:txBody>
          <a:bodyPr anchorCtr="0" anchor="t" bIns="91425" lIns="91425" rIns="91425" tIns="91425">
            <a:noAutofit/>
          </a:bodyPr>
          <a:lstStyle/>
          <a:p>
            <a:pPr lvl="0" rtl="0">
              <a:spcBef>
                <a:spcPts val="0"/>
              </a:spcBef>
              <a:buNone/>
            </a:pPr>
            <a:r>
              <a:rPr lang="en" sz="1400">
                <a:solidFill>
                  <a:schemeClr val="dk1"/>
                </a:solidFill>
              </a:rPr>
              <a:t>A variable is a way of naming and storing a value for later use by the program, such as data from a sensor or an intermediate value used in a calculation.</a:t>
            </a:r>
          </a:p>
          <a:p>
            <a:pPr lvl="0" rtl="0">
              <a:spcBef>
                <a:spcPts val="0"/>
              </a:spcBef>
              <a:buNone/>
            </a:pPr>
            <a:r>
              <a:rPr b="1" lang="en" sz="1400">
                <a:solidFill>
                  <a:schemeClr val="dk1"/>
                </a:solidFill>
              </a:rPr>
              <a:t>Declaring Variables</a:t>
            </a:r>
          </a:p>
          <a:p>
            <a:pPr lvl="0" rtl="0">
              <a:spcBef>
                <a:spcPts val="0"/>
              </a:spcBef>
              <a:buNone/>
            </a:pPr>
            <a:r>
              <a:rPr lang="en" sz="1400">
                <a:solidFill>
                  <a:schemeClr val="dk1"/>
                </a:solidFill>
              </a:rPr>
              <a:t>Before they are used, all variables have to be declared. Declaring a variable means defining its type, and optionally, setting an initial value (initializing the variable). Variables do not have to be initialized (assigned a value) when they are declared, but it is often useful.</a:t>
            </a:r>
          </a:p>
          <a:p>
            <a:pPr lvl="0" rtl="0">
              <a:spcBef>
                <a:spcPts val="0"/>
              </a:spcBef>
              <a:buNone/>
            </a:pPr>
            <a:r>
              <a:rPr lang="en">
                <a:solidFill>
                  <a:srgbClr val="00FFFF"/>
                </a:solidFill>
                <a:latin typeface="Courier New"/>
                <a:ea typeface="Courier New"/>
                <a:cs typeface="Courier New"/>
                <a:sym typeface="Courier New"/>
              </a:rPr>
              <a:t>int </a:t>
            </a:r>
            <a:r>
              <a:rPr lang="en">
                <a:solidFill>
                  <a:srgbClr val="FF0000"/>
                </a:solidFill>
                <a:latin typeface="Courier New"/>
                <a:ea typeface="Courier New"/>
                <a:cs typeface="Courier New"/>
                <a:sym typeface="Courier New"/>
              </a:rPr>
              <a:t>inputVariable1</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r>
              <a:rPr lang="en">
                <a:solidFill>
                  <a:srgbClr val="00FFFF"/>
                </a:solidFill>
                <a:latin typeface="Courier New"/>
                <a:ea typeface="Courier New"/>
                <a:cs typeface="Courier New"/>
                <a:sym typeface="Courier New"/>
              </a:rPr>
              <a:t>int </a:t>
            </a:r>
            <a:r>
              <a:rPr lang="en">
                <a:solidFill>
                  <a:srgbClr val="FF0000"/>
                </a:solidFill>
                <a:latin typeface="Courier New"/>
                <a:ea typeface="Courier New"/>
                <a:cs typeface="Courier New"/>
                <a:sym typeface="Courier New"/>
              </a:rPr>
              <a:t>inputVariable2 </a:t>
            </a:r>
            <a:r>
              <a:rPr lang="en">
                <a:solidFill>
                  <a:schemeClr val="dk1"/>
                </a:solidFill>
                <a:latin typeface="Courier New"/>
                <a:ea typeface="Courier New"/>
                <a:cs typeface="Courier New"/>
                <a:sym typeface="Courier New"/>
              </a:rPr>
              <a:t>= </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  </a:t>
            </a:r>
            <a:r>
              <a:rPr lang="en">
                <a:solidFill>
                  <a:srgbClr val="38761D"/>
                </a:solidFill>
                <a:latin typeface="Courier New"/>
                <a:ea typeface="Courier New"/>
                <a:cs typeface="Courier New"/>
                <a:sym typeface="Courier New"/>
              </a:rPr>
              <a:t>// both are correct</a:t>
            </a:r>
          </a:p>
          <a:p>
            <a:pPr lvl="0">
              <a:spcBef>
                <a:spcPts val="0"/>
              </a:spcBef>
              <a:buNone/>
            </a:pPr>
            <a:r>
              <a:t/>
            </a:r>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144050"/>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Function: digitalRead() </a:t>
            </a:r>
          </a:p>
          <a:p>
            <a:pPr lvl="0">
              <a:spcBef>
                <a:spcPts val="0"/>
              </a:spcBef>
              <a:buNone/>
            </a:pPr>
            <a:r>
              <a:t/>
            </a:r>
            <a:endParaRPr/>
          </a:p>
        </p:txBody>
      </p:sp>
      <p:sp>
        <p:nvSpPr>
          <p:cNvPr id="331" name="Shape 331"/>
          <p:cNvSpPr txBox="1"/>
          <p:nvPr>
            <p:ph idx="1" type="body"/>
          </p:nvPr>
        </p:nvSpPr>
        <p:spPr>
          <a:xfrm>
            <a:off x="311700" y="1152475"/>
            <a:ext cx="39998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Reads the value from a specified digital pin, either HIGH or LOW. If the pin isn't connected to anything, digitalRead() can return either HIGH or LOW (and this can change randomly).</a:t>
            </a:r>
          </a:p>
          <a:p>
            <a:pPr lvl="0">
              <a:spcBef>
                <a:spcPts val="0"/>
              </a:spcBef>
              <a:buNone/>
            </a:pPr>
            <a:r>
              <a:rPr lang="en" sz="1200">
                <a:solidFill>
                  <a:srgbClr val="0000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7</a:t>
            </a: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pushbutton connected </a:t>
            </a:r>
            <a:br>
              <a:rPr lang="en" sz="1200">
                <a:solidFill>
                  <a:srgbClr val="38761D"/>
                </a:solidFill>
                <a:latin typeface="Courier New"/>
                <a:ea typeface="Courier New"/>
                <a:cs typeface="Courier New"/>
                <a:sym typeface="Courier New"/>
              </a:rPr>
            </a:br>
            <a:r>
              <a:rPr lang="en" sz="1200">
                <a:solidFill>
                  <a:srgbClr val="38761D"/>
                </a:solidFill>
                <a:latin typeface="Courier New"/>
                <a:ea typeface="Courier New"/>
                <a:cs typeface="Courier New"/>
                <a:sym typeface="Courier New"/>
              </a:rPr>
              <a:t>               // to digital pin 7</a:t>
            </a:r>
            <a:br>
              <a:rPr lang="en" sz="1200">
                <a:solidFill>
                  <a:srgbClr val="38761D"/>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B45F06"/>
                </a:solidFill>
                <a:latin typeface="Courier New"/>
                <a:ea typeface="Courier New"/>
                <a:cs typeface="Courier New"/>
                <a:sym typeface="Courier New"/>
              </a:rPr>
              <a:t>setup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sets the digital pin 7 as input</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B45F06"/>
                </a:solidFill>
                <a:latin typeface="Courier New"/>
                <a:ea typeface="Courier New"/>
                <a:cs typeface="Courier New"/>
                <a:sym typeface="Courier New"/>
              </a:rPr>
              <a:t>pinMode</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B45F06"/>
                </a:solidFill>
                <a:latin typeface="Courier New"/>
                <a:ea typeface="Courier New"/>
                <a:cs typeface="Courier New"/>
                <a:sym typeface="Courier New"/>
              </a:rPr>
              <a:t>loop</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read the input pin</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val</a:t>
            </a:r>
            <a:r>
              <a:rPr lang="en" sz="1200">
                <a:solidFill>
                  <a:schemeClr val="dk1"/>
                </a:solidFill>
                <a:latin typeface="Courier New"/>
                <a:ea typeface="Courier New"/>
                <a:cs typeface="Courier New"/>
                <a:sym typeface="Courier New"/>
              </a:rPr>
              <a:t> = </a:t>
            </a:r>
            <a:r>
              <a:rPr lang="en" sz="1200">
                <a:solidFill>
                  <a:srgbClr val="FF9900"/>
                </a:solidFill>
                <a:latin typeface="Courier New"/>
                <a:ea typeface="Courier New"/>
                <a:cs typeface="Courier New"/>
                <a:sym typeface="Courier New"/>
              </a:rPr>
              <a:t>digitalRead</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inPin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332" name="Shape 332"/>
          <p:cNvSpPr txBox="1"/>
          <p:nvPr>
            <p:ph idx="2" type="body"/>
          </p:nvPr>
        </p:nvSpPr>
        <p:spPr>
          <a:xfrm>
            <a:off x="4832400" y="1152475"/>
            <a:ext cx="3999899" cy="37035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Syntax</a:t>
            </a:r>
          </a:p>
          <a:p>
            <a:pPr indent="0" lvl="0" marL="457200" rtl="0">
              <a:spcBef>
                <a:spcPts val="0"/>
              </a:spcBef>
              <a:buNone/>
            </a:pPr>
            <a:r>
              <a:rPr lang="en" sz="1800">
                <a:solidFill>
                  <a:srgbClr val="FF9900"/>
                </a:solidFill>
              </a:rPr>
              <a:t>digitalRead</a:t>
            </a:r>
            <a:r>
              <a:rPr lang="en" sz="1800">
                <a:solidFill>
                  <a:schemeClr val="dk1"/>
                </a:solidFill>
              </a:rPr>
              <a:t>(</a:t>
            </a:r>
            <a:r>
              <a:rPr lang="en" sz="1800">
                <a:solidFill>
                  <a:srgbClr val="FF0000"/>
                </a:solidFill>
              </a:rPr>
              <a:t>pin</a:t>
            </a:r>
            <a:r>
              <a:rPr lang="en" sz="1800">
                <a:solidFill>
                  <a:schemeClr val="dk1"/>
                </a:solidFill>
              </a:rPr>
              <a:t>)</a:t>
            </a:r>
          </a:p>
          <a:p>
            <a:pPr lvl="0" rtl="0">
              <a:spcBef>
                <a:spcPts val="0"/>
              </a:spcBef>
              <a:buNone/>
            </a:pPr>
            <a:r>
              <a:rPr lang="en" sz="2400">
                <a:solidFill>
                  <a:schemeClr val="dk1"/>
                </a:solidFill>
              </a:rPr>
              <a:t>Parameters</a:t>
            </a:r>
          </a:p>
          <a:p>
            <a:pPr indent="0" lvl="0" marL="457200" rtl="0">
              <a:spcBef>
                <a:spcPts val="0"/>
              </a:spcBef>
              <a:buNone/>
            </a:pPr>
            <a:r>
              <a:rPr lang="en" sz="1800">
                <a:solidFill>
                  <a:srgbClr val="FF0000"/>
                </a:solidFill>
              </a:rPr>
              <a:t>pin</a:t>
            </a:r>
            <a:r>
              <a:rPr lang="en" sz="1800">
                <a:solidFill>
                  <a:schemeClr val="dk1"/>
                </a:solidFill>
              </a:rPr>
              <a:t>: The number of the digital pin you want to read (int)</a:t>
            </a:r>
          </a:p>
          <a:p>
            <a:pPr lvl="0" rtl="0">
              <a:spcBef>
                <a:spcPts val="0"/>
              </a:spcBef>
              <a:buNone/>
            </a:pPr>
            <a:r>
              <a:rPr lang="en" sz="2400">
                <a:solidFill>
                  <a:schemeClr val="dk1"/>
                </a:solidFill>
              </a:rPr>
              <a:t>Returns</a:t>
            </a:r>
          </a:p>
          <a:p>
            <a:pPr indent="0" lvl="0" marL="457200">
              <a:spcBef>
                <a:spcPts val="0"/>
              </a:spcBef>
              <a:buNone/>
            </a:pPr>
            <a:r>
              <a:rPr lang="en" sz="1800">
                <a:solidFill>
                  <a:srgbClr val="FF0000"/>
                </a:solidFill>
              </a:rPr>
              <a:t>HIGH</a:t>
            </a:r>
            <a:r>
              <a:rPr lang="en" sz="1800">
                <a:solidFill>
                  <a:schemeClr val="dk1"/>
                </a:solidFill>
              </a:rPr>
              <a:t> or </a:t>
            </a:r>
            <a:r>
              <a:rPr lang="en" sz="1800">
                <a:solidFill>
                  <a:srgbClr val="FF0000"/>
                </a:solidFill>
              </a:rPr>
              <a:t>LOW</a:t>
            </a:r>
          </a:p>
        </p:txBody>
      </p:sp>
      <p:cxnSp>
        <p:nvCxnSpPr>
          <p:cNvPr id="333" name="Shape 333"/>
          <p:cNvCxnSpPr/>
          <p:nvPr/>
        </p:nvCxnSpPr>
        <p:spPr>
          <a:xfrm>
            <a:off x="4572000" y="148347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12397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If Statement</a:t>
            </a:r>
          </a:p>
        </p:txBody>
      </p:sp>
      <p:sp>
        <p:nvSpPr>
          <p:cNvPr id="339" name="Shape 33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1400">
                <a:solidFill>
                  <a:schemeClr val="dk1"/>
                </a:solidFill>
              </a:rPr>
              <a:t>The if() statement is the most basic of all programming control structures. It allows you to make something happen or not, depending on whether a given condition is true or not. It looks like this:</a:t>
            </a:r>
          </a:p>
          <a:p>
            <a:pPr indent="0" lvl="0" marL="457200" rtl="0">
              <a:spcBef>
                <a:spcPts val="0"/>
              </a:spcBef>
              <a:buNone/>
            </a:pPr>
            <a:r>
              <a:rPr lang="en" sz="1200">
                <a:solidFill>
                  <a:srgbClr val="660000"/>
                </a:solidFill>
                <a:latin typeface="Courier New"/>
                <a:ea typeface="Courier New"/>
                <a:cs typeface="Courier New"/>
                <a:sym typeface="Courier New"/>
              </a:rPr>
              <a:t>if </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someCondition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do stuff if the condition is true</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a:p>
            <a:pPr lvl="0" rtl="0">
              <a:spcBef>
                <a:spcPts val="0"/>
              </a:spcBef>
              <a:buNone/>
            </a:pPr>
            <a:r>
              <a:rPr lang="en" sz="1400">
                <a:solidFill>
                  <a:schemeClr val="dk1"/>
                </a:solidFill>
              </a:rPr>
              <a:t>There is a common variation called if-else that looks like this:</a:t>
            </a:r>
          </a:p>
          <a:p>
            <a:pPr indent="0" lvl="0" marL="457200">
              <a:spcBef>
                <a:spcPts val="0"/>
              </a:spcBef>
              <a:buNone/>
            </a:pPr>
            <a:r>
              <a:rPr lang="en" sz="1200">
                <a:solidFill>
                  <a:srgbClr val="000000"/>
                </a:solidFill>
                <a:latin typeface="Courier New"/>
                <a:ea typeface="Courier New"/>
                <a:cs typeface="Courier New"/>
                <a:sym typeface="Courier New"/>
              </a:rPr>
              <a:t>if</a:t>
            </a:r>
            <a:r>
              <a:rPr lang="en" sz="1200">
                <a:solidFill>
                  <a:srgbClr val="FF9900"/>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someCondition</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do stuff if the condition is true</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000000"/>
                </a:solidFill>
                <a:latin typeface="Courier New"/>
                <a:ea typeface="Courier New"/>
                <a:cs typeface="Courier New"/>
                <a:sym typeface="Courier New"/>
              </a:rPr>
              <a:t>else</a:t>
            </a:r>
            <a:r>
              <a:rPr lang="en" sz="1200">
                <a:solidFill>
                  <a:srgbClr val="FF9900"/>
                </a:solidFill>
                <a:latin typeface="Courier New"/>
                <a:ea typeface="Courier New"/>
                <a:cs typeface="Courier New"/>
                <a:sym typeface="Courier New"/>
              </a:rPr>
              <a:t> </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do stuff if the condition is false</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idx="1" type="body"/>
          </p:nvPr>
        </p:nvSpPr>
        <p:spPr>
          <a:xfrm>
            <a:off x="311700" y="646675"/>
            <a:ext cx="8520599" cy="4007100"/>
          </a:xfrm>
          <a:prstGeom prst="rect">
            <a:avLst/>
          </a:prstGeom>
        </p:spPr>
        <p:txBody>
          <a:bodyPr anchorCtr="0" anchor="t" bIns="91425" lIns="91425" rIns="91425" tIns="91425">
            <a:noAutofit/>
          </a:bodyPr>
          <a:lstStyle/>
          <a:p>
            <a:pPr lvl="0">
              <a:spcBef>
                <a:spcPts val="0"/>
              </a:spcBef>
              <a:buNone/>
            </a:pPr>
            <a:r>
              <a:rPr lang="en" sz="1200">
                <a:solidFill>
                  <a:srgbClr val="000000"/>
                </a:solidFill>
                <a:latin typeface="Courier New"/>
                <a:ea typeface="Courier New"/>
                <a:cs typeface="Courier New"/>
                <a:sym typeface="Courier New"/>
              </a:rPr>
              <a:t>#include &lt;Adafruit_NeoPixel.h&gt;</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#include &lt;avr/power.h&gt;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BUTTON_PIN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2</a:t>
            </a:r>
            <a:r>
              <a:rPr lang="en" sz="1200">
                <a:solidFill>
                  <a:srgbClr val="000000"/>
                </a:solidFill>
                <a:latin typeface="Courier New"/>
                <a:ea typeface="Courier New"/>
                <a:cs typeface="Courier New"/>
                <a:sym typeface="Courier New"/>
              </a:rPr>
              <a:t> ;  </a:t>
            </a:r>
            <a:r>
              <a:rPr lang="en" sz="1200">
                <a:solidFill>
                  <a:srgbClr val="38761D"/>
                </a:solidFill>
                <a:latin typeface="Courier New"/>
                <a:ea typeface="Courier New"/>
                <a:cs typeface="Courier New"/>
                <a:sym typeface="Courier New"/>
              </a:rPr>
              <a:t>// The number of the pushbutton pin</a:t>
            </a:r>
            <a:br>
              <a:rPr lang="en" sz="1200">
                <a:solidFill>
                  <a:srgbClr val="38761D"/>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NEOPIXEL_PIN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6</a:t>
            </a:r>
            <a:r>
              <a:rPr lang="en" sz="1200">
                <a:solidFill>
                  <a:srgbClr val="000000"/>
                </a:solidFill>
                <a:latin typeface="Courier New"/>
                <a:ea typeface="Courier New"/>
                <a:cs typeface="Courier New"/>
                <a:sym typeface="Courier New"/>
              </a:rPr>
              <a:t> ;  </a:t>
            </a:r>
            <a:r>
              <a:rPr lang="en" sz="1200">
                <a:solidFill>
                  <a:srgbClr val="38761D"/>
                </a:solidFill>
                <a:latin typeface="Courier New"/>
                <a:ea typeface="Courier New"/>
                <a:cs typeface="Courier New"/>
                <a:sym typeface="Courier New"/>
              </a:rPr>
              <a:t>// The number of the LED pin</a:t>
            </a:r>
            <a:br>
              <a:rPr lang="en" sz="1200">
                <a:solidFill>
                  <a:srgbClr val="38761D"/>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NUMPIXELS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30 </a:t>
            </a: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number of LEDs in the LED strip.</a:t>
            </a:r>
            <a:br>
              <a:rPr lang="en" sz="1200">
                <a:solidFill>
                  <a:srgbClr val="38761D"/>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int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pixelOffset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0</a:t>
            </a: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int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lastButtonState </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HIGH</a:t>
            </a: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previous reading from the input pin</a:t>
            </a:r>
            <a:br>
              <a:rPr lang="en" sz="1200">
                <a:solidFill>
                  <a:srgbClr val="38761D"/>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rgbClr val="000000"/>
                </a:solidFill>
                <a:latin typeface="Courier New"/>
                <a:ea typeface="Courier New"/>
                <a:cs typeface="Courier New"/>
                <a:sym typeface="Courier New"/>
              </a:rPr>
              <a:t>= Adafruit_NeoPixel(</a:t>
            </a:r>
            <a:r>
              <a:rPr lang="en" sz="1200">
                <a:solidFill>
                  <a:srgbClr val="FF0000"/>
                </a:solidFill>
                <a:latin typeface="Courier New"/>
                <a:ea typeface="Courier New"/>
                <a:cs typeface="Courier New"/>
                <a:sym typeface="Courier New"/>
              </a:rPr>
              <a:t>NUMPIXELS</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NEOPIXEL_PIN</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NEO_GRB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NEO_KHZ800</a:t>
            </a:r>
            <a:r>
              <a:rPr lang="en" sz="1200">
                <a:solidFill>
                  <a:srgbClr val="000000"/>
                </a:solidFill>
                <a:latin typeface="Courier New"/>
                <a:ea typeface="Courier New"/>
                <a:cs typeface="Courier New"/>
                <a:sym typeface="Courier New"/>
              </a:rPr>
              <a:t>);</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setup()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.begin(); </a:t>
            </a:r>
            <a:r>
              <a:rPr lang="en" sz="1200">
                <a:solidFill>
                  <a:srgbClr val="38761D"/>
                </a:solidFill>
                <a:latin typeface="Courier New"/>
                <a:ea typeface="Courier New"/>
                <a:cs typeface="Courier New"/>
                <a:sym typeface="Courier New"/>
              </a:rPr>
              <a:t>// This initializes the NeoPixel library.</a:t>
            </a:r>
            <a:br>
              <a:rPr lang="en" sz="1200">
                <a:solidFill>
                  <a:srgbClr val="00FF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pinMode(</a:t>
            </a:r>
            <a:r>
              <a:rPr lang="en" sz="1200">
                <a:solidFill>
                  <a:srgbClr val="FF0000"/>
                </a:solidFill>
                <a:latin typeface="Courier New"/>
                <a:ea typeface="Courier New"/>
                <a:cs typeface="Courier New"/>
                <a:sym typeface="Courier New"/>
              </a:rPr>
              <a:t>BUTTON_PIN</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INPUT_PULLUP</a:t>
            </a: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Initialize the button pin as an input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p:txBody>
      </p:sp>
      <p:sp>
        <p:nvSpPr>
          <p:cNvPr id="345" name="Shape 345"/>
          <p:cNvSpPr txBox="1"/>
          <p:nvPr/>
        </p:nvSpPr>
        <p:spPr>
          <a:xfrm>
            <a:off x="315650" y="71850"/>
            <a:ext cx="8369399" cy="479999"/>
          </a:xfrm>
          <a:prstGeom prst="rect">
            <a:avLst/>
          </a:prstGeom>
          <a:noFill/>
          <a:ln>
            <a:noFill/>
          </a:ln>
        </p:spPr>
        <p:txBody>
          <a:bodyPr anchorCtr="0" anchor="t" bIns="91425" lIns="91425" rIns="91425" tIns="91425">
            <a:noAutofit/>
          </a:bodyPr>
          <a:lstStyle/>
          <a:p>
            <a:pPr lvl="0">
              <a:spcBef>
                <a:spcPts val="0"/>
              </a:spcBef>
              <a:buNone/>
            </a:pPr>
            <a:r>
              <a:rPr lang="en" sz="3600">
                <a:solidFill>
                  <a:srgbClr val="FF0000"/>
                </a:solidFill>
              </a:rPr>
              <a:t>Button Count               (ButtonCount.ino) </a:t>
            </a:r>
          </a:p>
        </p:txBody>
      </p:sp>
      <p:sp>
        <p:nvSpPr>
          <p:cNvPr id="346" name="Shape 346"/>
          <p:cNvSpPr txBox="1"/>
          <p:nvPr/>
        </p:nvSpPr>
        <p:spPr>
          <a:xfrm>
            <a:off x="6513975" y="4549825"/>
            <a:ext cx="2526300" cy="518100"/>
          </a:xfrm>
          <a:prstGeom prst="rect">
            <a:avLst/>
          </a:prstGeom>
          <a:noFill/>
          <a:ln>
            <a:noFill/>
          </a:ln>
        </p:spPr>
        <p:txBody>
          <a:bodyPr anchorCtr="0" anchor="t" bIns="91425" lIns="91425" rIns="91425" tIns="91425">
            <a:noAutofit/>
          </a:bodyPr>
          <a:lstStyle/>
          <a:p>
            <a:pPr lvl="0">
              <a:spcBef>
                <a:spcPts val="0"/>
              </a:spcBef>
              <a:buNone/>
            </a:pPr>
            <a:r>
              <a:rPr lang="en" sz="3600">
                <a:solidFill>
                  <a:srgbClr val="FF0000"/>
                </a:solidFill>
              </a:rPr>
              <a:t>Page 1 of 2</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idx="1" type="body"/>
          </p:nvPr>
        </p:nvSpPr>
        <p:spPr>
          <a:xfrm>
            <a:off x="311700" y="759350"/>
            <a:ext cx="8520599" cy="4007100"/>
          </a:xfrm>
          <a:prstGeom prst="rect">
            <a:avLst/>
          </a:prstGeom>
        </p:spPr>
        <p:txBody>
          <a:bodyPr anchorCtr="0" anchor="t" bIns="91425" lIns="91425" rIns="91425" tIns="91425">
            <a:noAutofit/>
          </a:bodyPr>
          <a:lstStyle/>
          <a:p>
            <a:pPr indent="0" lvl="0" marL="0" marR="0" rtl="0" algn="l">
              <a:lnSpc>
                <a:spcPct val="115000"/>
              </a:lnSpc>
              <a:spcBef>
                <a:spcPts val="0"/>
              </a:spcBef>
              <a:spcAft>
                <a:spcPts val="1600"/>
              </a:spcAft>
              <a:buNone/>
            </a:pPr>
            <a:r>
              <a:rPr lang="en" sz="1200">
                <a:solidFill>
                  <a:srgbClr val="0000FF"/>
                </a:solidFill>
                <a:latin typeface="Courier New"/>
                <a:ea typeface="Courier New"/>
                <a:cs typeface="Courier New"/>
                <a:sym typeface="Courier New"/>
              </a:rPr>
              <a:t>void </a:t>
            </a:r>
            <a:r>
              <a:rPr lang="en" sz="1200">
                <a:solidFill>
                  <a:srgbClr val="000000"/>
                </a:solidFill>
                <a:latin typeface="Courier New"/>
                <a:ea typeface="Courier New"/>
                <a:cs typeface="Courier New"/>
                <a:sym typeface="Courier New"/>
              </a:rPr>
              <a:t>loop()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int </a:t>
            </a:r>
            <a:r>
              <a:rPr lang="en" sz="1200">
                <a:solidFill>
                  <a:srgbClr val="FF0000"/>
                </a:solidFill>
                <a:latin typeface="Courier New"/>
                <a:ea typeface="Courier New"/>
                <a:cs typeface="Courier New"/>
                <a:sym typeface="Courier New"/>
              </a:rPr>
              <a:t>buttonState </a:t>
            </a:r>
            <a:r>
              <a:rPr lang="en" sz="1200">
                <a:solidFill>
                  <a:srgbClr val="000000"/>
                </a:solidFill>
                <a:latin typeface="Courier New"/>
                <a:ea typeface="Courier New"/>
                <a:cs typeface="Courier New"/>
                <a:sym typeface="Courier New"/>
              </a:rPr>
              <a:t>= digitalRead(</a:t>
            </a:r>
            <a:r>
              <a:rPr lang="en" sz="1200">
                <a:solidFill>
                  <a:srgbClr val="FF0000"/>
                </a:solidFill>
                <a:latin typeface="Courier New"/>
                <a:ea typeface="Courier New"/>
                <a:cs typeface="Courier New"/>
                <a:sym typeface="Courier New"/>
              </a:rPr>
              <a:t>BUTTON_PIN)</a:t>
            </a: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read the state of the button. </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a:t>
            </a:r>
            <a:r>
              <a:rPr lang="en" sz="1200">
                <a:solidFill>
                  <a:srgbClr val="000000"/>
                </a:solidFill>
                <a:latin typeface="Courier New"/>
                <a:ea typeface="Courier New"/>
                <a:cs typeface="Courier New"/>
                <a:sym typeface="Courier New"/>
              </a:rPr>
              <a:t> != lastButtonState ) { </a:t>
            </a:r>
            <a:r>
              <a:rPr lang="en" sz="1200">
                <a:solidFill>
                  <a:srgbClr val="38761D"/>
                </a:solidFill>
                <a:latin typeface="Courier New"/>
                <a:ea typeface="Courier New"/>
                <a:cs typeface="Courier New"/>
                <a:sym typeface="Courier New"/>
              </a:rPr>
              <a:t>// Check to see if the button has changed state</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lastButtonState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buttonState </a:t>
            </a: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button changed, update the last button state.</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buttonState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LOW </a:t>
            </a:r>
            <a:r>
              <a:rPr lang="en" sz="1200">
                <a:solidFill>
                  <a:srgbClr val="000000"/>
                </a:solidFill>
                <a:latin typeface="Courier New"/>
                <a:ea typeface="Courier New"/>
                <a:cs typeface="Courier New"/>
                <a:sym typeface="Courier New"/>
              </a:rPr>
              <a:t>) { </a:t>
            </a:r>
            <a:r>
              <a:rPr lang="en" sz="1200">
                <a:solidFill>
                  <a:srgbClr val="38761D"/>
                </a:solidFill>
                <a:latin typeface="Courier New"/>
                <a:ea typeface="Courier New"/>
                <a:cs typeface="Courier New"/>
                <a:sym typeface="Courier New"/>
              </a:rPr>
              <a:t>// check to see if the button is currently down.</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Set the previous led to black. </a:t>
            </a:r>
            <a:br>
              <a:rPr lang="en" sz="1200">
                <a:solidFill>
                  <a:schemeClr val="dk1"/>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pixelOffset,</a:t>
            </a:r>
            <a:r>
              <a:rPr lang="en" sz="1200">
                <a:solidFill>
                  <a:srgbClr val="000000"/>
                </a:solidFill>
                <a:latin typeface="Courier New"/>
                <a:ea typeface="Courier New"/>
                <a:cs typeface="Courier New"/>
                <a:sym typeface="Courier New"/>
              </a:rPr>
              <a:t> strip.Color(0,0,0));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pixelOffset</a:t>
            </a:r>
            <a:r>
              <a:rPr lang="en" sz="1200">
                <a:solidFill>
                  <a:srgbClr val="000000"/>
                </a:solidFill>
                <a:latin typeface="Courier New"/>
                <a:ea typeface="Courier New"/>
                <a:cs typeface="Courier New"/>
                <a:sym typeface="Courier New"/>
              </a:rPr>
              <a:t>++ ; </a:t>
            </a:r>
            <a:r>
              <a:rPr lang="en" sz="1200">
                <a:solidFill>
                  <a:srgbClr val="38761D"/>
                </a:solidFill>
                <a:latin typeface="Courier New"/>
                <a:ea typeface="Courier New"/>
                <a:cs typeface="Courier New"/>
                <a:sym typeface="Courier New"/>
              </a:rPr>
              <a:t>// Increment the pixel offset </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if( </a:t>
            </a:r>
            <a:r>
              <a:rPr lang="en" sz="1200">
                <a:solidFill>
                  <a:srgbClr val="FF0000"/>
                </a:solidFill>
                <a:latin typeface="Courier New"/>
                <a:ea typeface="Courier New"/>
                <a:cs typeface="Courier New"/>
                <a:sym typeface="Courier New"/>
              </a:rPr>
              <a:t>pixelOffset </a:t>
            </a:r>
            <a:r>
              <a:rPr lang="en" sz="1200">
                <a:solidFill>
                  <a:srgbClr val="000000"/>
                </a:solidFill>
                <a:latin typeface="Courier New"/>
                <a:ea typeface="Courier New"/>
                <a:cs typeface="Courier New"/>
                <a:sym typeface="Courier New"/>
              </a:rPr>
              <a:t>&gt;= </a:t>
            </a:r>
            <a:r>
              <a:rPr lang="en" sz="1200">
                <a:solidFill>
                  <a:srgbClr val="FF0000"/>
                </a:solidFill>
                <a:latin typeface="Courier New"/>
                <a:ea typeface="Courier New"/>
                <a:cs typeface="Courier New"/>
                <a:sym typeface="Courier New"/>
              </a:rPr>
              <a:t>NUMPIXELS </a:t>
            </a: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pixelOffset </a:t>
            </a:r>
            <a:r>
              <a:rPr lang="en" sz="1200">
                <a:solidFill>
                  <a:srgbClr val="000000"/>
                </a:solidFill>
                <a:latin typeface="Courier New"/>
                <a:ea typeface="Courier New"/>
                <a:cs typeface="Courier New"/>
                <a:sym typeface="Courier New"/>
              </a:rPr>
              <a:t>= 0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setPixelColor(</a:t>
            </a:r>
            <a:r>
              <a:rPr lang="en" sz="1200">
                <a:solidFill>
                  <a:srgbClr val="FF0000"/>
                </a:solidFill>
                <a:latin typeface="Courier New"/>
                <a:ea typeface="Courier New"/>
                <a:cs typeface="Courier New"/>
                <a:sym typeface="Courier New"/>
              </a:rPr>
              <a:t>pixelOffset,</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Color(150,0,0)); </a:t>
            </a:r>
            <a:r>
              <a:rPr lang="en" sz="1200">
                <a:solidFill>
                  <a:srgbClr val="38761D"/>
                </a:solidFill>
                <a:latin typeface="Courier New"/>
                <a:ea typeface="Courier New"/>
                <a:cs typeface="Courier New"/>
                <a:sym typeface="Courier New"/>
              </a:rPr>
              <a:t>// RED </a:t>
            </a:r>
            <a:br>
              <a:rPr lang="en" sz="1200">
                <a:solidFill>
                  <a:srgbClr val="38761D"/>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rgbClr val="000000"/>
                </a:solidFill>
                <a:latin typeface="Courier New"/>
                <a:ea typeface="Courier New"/>
                <a:cs typeface="Courier New"/>
                <a:sym typeface="Courier New"/>
              </a:rPr>
              <a:t>show(); </a:t>
            </a:r>
            <a:r>
              <a:rPr lang="en" sz="1200">
                <a:solidFill>
                  <a:srgbClr val="38761D"/>
                </a:solidFill>
                <a:latin typeface="Courier New"/>
                <a:ea typeface="Courier New"/>
                <a:cs typeface="Courier New"/>
                <a:sym typeface="Courier New"/>
              </a:rPr>
              <a:t>// This sends the updated pixel color to the hardware.</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a:t>
            </a:r>
          </a:p>
          <a:p>
            <a:pPr lvl="0" rtl="0">
              <a:spcBef>
                <a:spcPts val="0"/>
              </a:spcBef>
              <a:buNone/>
            </a:pPr>
            <a:r>
              <a:t/>
            </a:r>
            <a:endParaRPr sz="1200">
              <a:solidFill>
                <a:srgbClr val="000000"/>
              </a:solidFill>
              <a:latin typeface="Courier New"/>
              <a:ea typeface="Courier New"/>
              <a:cs typeface="Courier New"/>
              <a:sym typeface="Courier New"/>
            </a:endParaRPr>
          </a:p>
          <a:p>
            <a:pPr lvl="0" rtl="0">
              <a:spcBef>
                <a:spcPts val="0"/>
              </a:spcBef>
              <a:buNone/>
            </a:pPr>
            <a:r>
              <a:t/>
            </a:r>
            <a:endParaRPr sz="1200">
              <a:solidFill>
                <a:srgbClr val="000000"/>
              </a:solidFill>
              <a:latin typeface="Courier New"/>
              <a:ea typeface="Courier New"/>
              <a:cs typeface="Courier New"/>
              <a:sym typeface="Courier New"/>
            </a:endParaRPr>
          </a:p>
        </p:txBody>
      </p:sp>
      <p:sp>
        <p:nvSpPr>
          <p:cNvPr id="352" name="Shape 352"/>
          <p:cNvSpPr txBox="1"/>
          <p:nvPr/>
        </p:nvSpPr>
        <p:spPr>
          <a:xfrm>
            <a:off x="315650" y="71850"/>
            <a:ext cx="8369399" cy="479999"/>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FF0000"/>
                </a:solidFill>
              </a:rPr>
              <a:t>Button Count               (ButtonCount.ino) </a:t>
            </a:r>
          </a:p>
        </p:txBody>
      </p:sp>
      <p:sp>
        <p:nvSpPr>
          <p:cNvPr id="353" name="Shape 353"/>
          <p:cNvSpPr txBox="1"/>
          <p:nvPr/>
        </p:nvSpPr>
        <p:spPr>
          <a:xfrm>
            <a:off x="6513975" y="4549825"/>
            <a:ext cx="2526300" cy="518100"/>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FF0000"/>
                </a:solidFill>
              </a:rPr>
              <a:t>Page 2 of 2</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0" y="0"/>
            <a:ext cx="9143998" cy="5143498"/>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Try This:</a:t>
            </a:r>
          </a:p>
        </p:txBody>
      </p:sp>
      <p:sp>
        <p:nvSpPr>
          <p:cNvPr id="364" name="Shape 36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81000" lvl="0" marL="457200" rtl="0">
              <a:spcBef>
                <a:spcPts val="0"/>
              </a:spcBef>
              <a:buClr>
                <a:schemeClr val="dk1"/>
              </a:buClr>
              <a:buSzPct val="100000"/>
            </a:pPr>
            <a:r>
              <a:rPr lang="en" sz="2400">
                <a:solidFill>
                  <a:schemeClr val="dk1"/>
                </a:solidFill>
              </a:rPr>
              <a:t>Make all the LEDs green and count with a blue LED when the button is pressed. </a:t>
            </a:r>
          </a:p>
          <a:p>
            <a:pPr indent="-381000" lvl="0" marL="457200" rtl="0">
              <a:spcBef>
                <a:spcPts val="0"/>
              </a:spcBef>
              <a:buClr>
                <a:schemeClr val="dk1"/>
              </a:buClr>
              <a:buSzPct val="100000"/>
            </a:pPr>
            <a:r>
              <a:rPr lang="en" sz="2400">
                <a:solidFill>
                  <a:schemeClr val="dk1"/>
                </a:solidFill>
              </a:rPr>
              <a:t>Make the LED turn red when the button is pressed and green when the button is not pressed. </a:t>
            </a:r>
          </a:p>
          <a:p>
            <a:pPr indent="-381000" lvl="0" marL="457200" rtl="0">
              <a:spcBef>
                <a:spcPts val="0"/>
              </a:spcBef>
              <a:buClr>
                <a:schemeClr val="dk1"/>
              </a:buClr>
              <a:buSzPct val="100000"/>
            </a:pPr>
            <a:r>
              <a:rPr lang="en" sz="2400">
                <a:solidFill>
                  <a:schemeClr val="dk1"/>
                </a:solidFill>
              </a:rPr>
              <a:t>Make all the LEDs cycle through different colors when pressed. </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3600">
                <a:solidFill>
                  <a:srgbClr val="FF0000"/>
                </a:solidFill>
              </a:rPr>
              <a:t>Let’s add a knob (Potentiometer)</a:t>
            </a:r>
          </a:p>
        </p:txBody>
      </p:sp>
      <p:sp>
        <p:nvSpPr>
          <p:cNvPr id="370" name="Shape 37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rPr>
              <a:t>A potentiometer is a simple knob that provides a variable resistance, which we can read into the Arduino board as an analog value. </a:t>
            </a:r>
          </a:p>
        </p:txBody>
      </p:sp>
      <p:pic>
        <p:nvPicPr>
          <p:cNvPr id="371" name="Shape 371"/>
          <p:cNvPicPr preferRelativeResize="0"/>
          <p:nvPr/>
        </p:nvPicPr>
        <p:blipFill>
          <a:blip r:embed="rId3">
            <a:alphaModFix/>
          </a:blip>
          <a:stretch>
            <a:fillRect/>
          </a:stretch>
        </p:blipFill>
        <p:spPr>
          <a:xfrm>
            <a:off x="7138810" y="2925250"/>
            <a:ext cx="1693488" cy="1643625"/>
          </a:xfrm>
          <a:prstGeom prst="rect">
            <a:avLst/>
          </a:prstGeom>
          <a:noFill/>
          <a:ln>
            <a:noFill/>
          </a:ln>
        </p:spPr>
      </p:pic>
      <p:pic>
        <p:nvPicPr>
          <p:cNvPr id="372" name="Shape 372"/>
          <p:cNvPicPr preferRelativeResize="0"/>
          <p:nvPr/>
        </p:nvPicPr>
        <p:blipFill>
          <a:blip r:embed="rId4">
            <a:alphaModFix/>
          </a:blip>
          <a:stretch>
            <a:fillRect/>
          </a:stretch>
        </p:blipFill>
        <p:spPr>
          <a:xfrm>
            <a:off x="5798633" y="2925250"/>
            <a:ext cx="1693488" cy="1643624"/>
          </a:xfrm>
          <a:prstGeom prst="rect">
            <a:avLst/>
          </a:prstGeom>
          <a:noFill/>
          <a:ln>
            <a:noFill/>
          </a:ln>
        </p:spPr>
      </p:pic>
      <p:pic>
        <p:nvPicPr>
          <p:cNvPr id="373" name="Shape 373"/>
          <p:cNvPicPr preferRelativeResize="0"/>
          <p:nvPr/>
        </p:nvPicPr>
        <p:blipFill>
          <a:blip r:embed="rId5">
            <a:alphaModFix/>
          </a:blip>
          <a:stretch>
            <a:fillRect/>
          </a:stretch>
        </p:blipFill>
        <p:spPr>
          <a:xfrm>
            <a:off x="3113350" y="2925250"/>
            <a:ext cx="2776210" cy="1643624"/>
          </a:xfrm>
          <a:prstGeom prst="rect">
            <a:avLst/>
          </a:prstGeom>
          <a:noFill/>
          <a:ln>
            <a:noFill/>
          </a:ln>
        </p:spPr>
      </p:pic>
      <p:pic>
        <p:nvPicPr>
          <p:cNvPr id="374" name="Shape 374"/>
          <p:cNvPicPr preferRelativeResize="0"/>
          <p:nvPr/>
        </p:nvPicPr>
        <p:blipFill>
          <a:blip r:embed="rId6">
            <a:alphaModFix/>
          </a:blip>
          <a:stretch>
            <a:fillRect/>
          </a:stretch>
        </p:blipFill>
        <p:spPr>
          <a:xfrm>
            <a:off x="311700" y="2925250"/>
            <a:ext cx="1552399" cy="1643624"/>
          </a:xfrm>
          <a:prstGeom prst="rect">
            <a:avLst/>
          </a:prstGeom>
          <a:noFill/>
          <a:ln>
            <a:noFill/>
          </a:ln>
        </p:spPr>
      </p:pic>
      <p:pic>
        <p:nvPicPr>
          <p:cNvPr id="375" name="Shape 375"/>
          <p:cNvPicPr preferRelativeResize="0"/>
          <p:nvPr/>
        </p:nvPicPr>
        <p:blipFill>
          <a:blip r:embed="rId7">
            <a:alphaModFix/>
          </a:blip>
          <a:stretch>
            <a:fillRect/>
          </a:stretch>
        </p:blipFill>
        <p:spPr>
          <a:xfrm>
            <a:off x="1519825" y="2925250"/>
            <a:ext cx="1643625" cy="1643625"/>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sz="4800">
                <a:solidFill>
                  <a:srgbClr val="FF0000"/>
                </a:solidFill>
              </a:rPr>
              <a:t>Function: analogRead()</a:t>
            </a:r>
          </a:p>
          <a:p>
            <a:pPr lvl="0">
              <a:spcBef>
                <a:spcPts val="0"/>
              </a:spcBef>
              <a:buNone/>
            </a:pPr>
            <a:r>
              <a:t/>
            </a:r>
            <a:endParaRPr/>
          </a:p>
        </p:txBody>
      </p:sp>
      <p:sp>
        <p:nvSpPr>
          <p:cNvPr id="381" name="Shape 381"/>
          <p:cNvSpPr txBox="1"/>
          <p:nvPr>
            <p:ph idx="1" type="body"/>
          </p:nvPr>
        </p:nvSpPr>
        <p:spPr>
          <a:xfrm>
            <a:off x="311700" y="1152475"/>
            <a:ext cx="4336800" cy="3416400"/>
          </a:xfrm>
          <a:prstGeom prst="rect">
            <a:avLst/>
          </a:prstGeom>
        </p:spPr>
        <p:txBody>
          <a:bodyPr anchorCtr="0" anchor="t" bIns="91425" lIns="91425" rIns="91425" tIns="91425">
            <a:noAutofit/>
          </a:bodyPr>
          <a:lstStyle/>
          <a:p>
            <a:pPr lvl="0" rtl="0">
              <a:spcBef>
                <a:spcPts val="0"/>
              </a:spcBef>
              <a:buNone/>
            </a:pPr>
            <a:r>
              <a:rPr lang="en" sz="1800">
                <a:solidFill>
                  <a:schemeClr val="dk1"/>
                </a:solidFill>
              </a:rPr>
              <a:t>Reads the value from the specified analog pin. The Arduino board contains a 6 channel, 10-bit analog to digital converter. This means that it will map input voltages between 0 and 5 volts into integer values between 0 and 1023. </a:t>
            </a:r>
          </a:p>
          <a:p>
            <a:pPr lvl="0">
              <a:spcBef>
                <a:spcPts val="0"/>
              </a:spcBef>
              <a:buNone/>
            </a:pPr>
            <a:r>
              <a:rPr lang="en" sz="2400">
                <a:solidFill>
                  <a:srgbClr val="FF9900"/>
                </a:solidFill>
                <a:latin typeface="Courier New"/>
                <a:ea typeface="Courier New"/>
                <a:cs typeface="Courier New"/>
                <a:sym typeface="Courier New"/>
              </a:rPr>
              <a:t>analogRead</a:t>
            </a:r>
            <a:r>
              <a:rPr lang="en" sz="2400">
                <a:solidFill>
                  <a:schemeClr val="dk1"/>
                </a:solidFill>
                <a:latin typeface="Courier New"/>
                <a:ea typeface="Courier New"/>
                <a:cs typeface="Courier New"/>
                <a:sym typeface="Courier New"/>
              </a:rPr>
              <a:t>(</a:t>
            </a:r>
            <a:r>
              <a:rPr lang="en" sz="2400">
                <a:solidFill>
                  <a:srgbClr val="FF0000"/>
                </a:solidFill>
                <a:latin typeface="Courier New"/>
                <a:ea typeface="Courier New"/>
                <a:cs typeface="Courier New"/>
                <a:sym typeface="Courier New"/>
              </a:rPr>
              <a:t>analogPin</a:t>
            </a:r>
            <a:r>
              <a:rPr lang="en" sz="2400">
                <a:solidFill>
                  <a:schemeClr val="dk1"/>
                </a:solidFill>
                <a:latin typeface="Courier New"/>
                <a:ea typeface="Courier New"/>
                <a:cs typeface="Courier New"/>
                <a:sym typeface="Courier New"/>
              </a:rPr>
              <a:t>);</a:t>
            </a:r>
          </a:p>
        </p:txBody>
      </p:sp>
      <p:sp>
        <p:nvSpPr>
          <p:cNvPr id="382" name="Shape 382"/>
          <p:cNvSpPr txBox="1"/>
          <p:nvPr>
            <p:ph idx="2" type="body"/>
          </p:nvPr>
        </p:nvSpPr>
        <p:spPr>
          <a:xfrm>
            <a:off x="4832400" y="1152475"/>
            <a:ext cx="3999899" cy="3416400"/>
          </a:xfrm>
          <a:prstGeom prst="rect">
            <a:avLst/>
          </a:prstGeom>
        </p:spPr>
        <p:txBody>
          <a:bodyPr anchorCtr="0" anchor="t" bIns="91425" lIns="91425" rIns="91425" tIns="91425">
            <a:noAutofit/>
          </a:bodyPr>
          <a:lstStyle/>
          <a:p>
            <a:pPr lvl="0" rtl="0">
              <a:spcBef>
                <a:spcPts val="0"/>
              </a:spcBef>
              <a:buNone/>
            </a:pPr>
            <a:r>
              <a:rPr lang="en" sz="2400">
                <a:solidFill>
                  <a:schemeClr val="dk1"/>
                </a:solidFill>
              </a:rPr>
              <a:t>Syntax</a:t>
            </a:r>
          </a:p>
          <a:p>
            <a:pPr indent="0" lvl="0" marL="457200" rtl="0">
              <a:spcBef>
                <a:spcPts val="0"/>
              </a:spcBef>
              <a:buNone/>
            </a:pPr>
            <a:r>
              <a:rPr lang="en" sz="1800">
                <a:solidFill>
                  <a:srgbClr val="FF9900"/>
                </a:solidFill>
              </a:rPr>
              <a:t>analogRead</a:t>
            </a:r>
            <a:r>
              <a:rPr lang="en" sz="1800"/>
              <a:t>(</a:t>
            </a:r>
            <a:r>
              <a:rPr lang="en" sz="1800">
                <a:solidFill>
                  <a:srgbClr val="FF0000"/>
                </a:solidFill>
              </a:rPr>
              <a:t>pin</a:t>
            </a:r>
            <a:r>
              <a:rPr lang="en" sz="1800"/>
              <a:t>)</a:t>
            </a:r>
          </a:p>
          <a:p>
            <a:pPr lvl="0" rtl="0">
              <a:spcBef>
                <a:spcPts val="0"/>
              </a:spcBef>
              <a:buNone/>
            </a:pPr>
            <a:r>
              <a:rPr lang="en" sz="2400">
                <a:solidFill>
                  <a:schemeClr val="dk1"/>
                </a:solidFill>
              </a:rPr>
              <a:t>Parameters</a:t>
            </a:r>
          </a:p>
          <a:p>
            <a:pPr indent="0" lvl="0" marL="457200">
              <a:spcBef>
                <a:spcPts val="0"/>
              </a:spcBef>
              <a:buNone/>
            </a:pPr>
            <a:r>
              <a:rPr lang="en" sz="1800">
                <a:solidFill>
                  <a:srgbClr val="FF0000"/>
                </a:solidFill>
              </a:rPr>
              <a:t>pin</a:t>
            </a:r>
            <a:r>
              <a:rPr lang="en" sz="1800">
                <a:solidFill>
                  <a:schemeClr val="dk1"/>
                </a:solidFill>
              </a:rPr>
              <a:t>: The number of the analog input pin to read from 0 to 5 on most boards.</a:t>
            </a:r>
          </a:p>
        </p:txBody>
      </p:sp>
      <p:cxnSp>
        <p:nvCxnSpPr>
          <p:cNvPr id="383" name="Shape 383"/>
          <p:cNvCxnSpPr/>
          <p:nvPr/>
        </p:nvCxnSpPr>
        <p:spPr>
          <a:xfrm>
            <a:off x="4739225" y="1456725"/>
            <a:ext cx="0" cy="2970599"/>
          </a:xfrm>
          <a:prstGeom prst="straightConnector1">
            <a:avLst/>
          </a:prstGeom>
          <a:noFill/>
          <a:ln cap="flat" cmpd="sng" w="9525">
            <a:solidFill>
              <a:schemeClr val="dk1"/>
            </a:solidFill>
            <a:prstDash val="solid"/>
            <a:round/>
            <a:headEnd len="lg" w="lg" type="none"/>
            <a:tailEnd len="lg" w="lg" type="none"/>
          </a:ln>
        </p:spPr>
      </p:cxn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Function: map()</a:t>
            </a:r>
          </a:p>
          <a:p>
            <a:pPr lvl="0">
              <a:spcBef>
                <a:spcPts val="0"/>
              </a:spcBef>
              <a:buNone/>
            </a:pPr>
            <a:r>
              <a:t/>
            </a:r>
            <a:endParaRPr/>
          </a:p>
        </p:txBody>
      </p:sp>
      <p:sp>
        <p:nvSpPr>
          <p:cNvPr id="389" name="Shape 389"/>
          <p:cNvSpPr txBox="1"/>
          <p:nvPr>
            <p:ph idx="1" type="body"/>
          </p:nvPr>
        </p:nvSpPr>
        <p:spPr>
          <a:xfrm>
            <a:off x="311700" y="1152475"/>
            <a:ext cx="39998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Re-maps a number from one range to another. That is, a value of </a:t>
            </a:r>
            <a:r>
              <a:rPr lang="en">
                <a:solidFill>
                  <a:srgbClr val="FF0000"/>
                </a:solidFill>
              </a:rPr>
              <a:t>fromLow</a:t>
            </a:r>
            <a:r>
              <a:rPr lang="en">
                <a:solidFill>
                  <a:schemeClr val="dk1"/>
                </a:solidFill>
              </a:rPr>
              <a:t> would get mapped to </a:t>
            </a:r>
            <a:r>
              <a:rPr lang="en">
                <a:solidFill>
                  <a:srgbClr val="FF0000"/>
                </a:solidFill>
              </a:rPr>
              <a:t>toLow</a:t>
            </a:r>
            <a:r>
              <a:rPr lang="en">
                <a:solidFill>
                  <a:schemeClr val="dk1"/>
                </a:solidFill>
              </a:rPr>
              <a:t>, a value of </a:t>
            </a:r>
            <a:r>
              <a:rPr lang="en">
                <a:solidFill>
                  <a:srgbClr val="FF0000"/>
                </a:solidFill>
              </a:rPr>
              <a:t>fromHigh</a:t>
            </a:r>
            <a:r>
              <a:rPr lang="en">
                <a:solidFill>
                  <a:schemeClr val="dk1"/>
                </a:solidFill>
              </a:rPr>
              <a:t> to </a:t>
            </a:r>
            <a:r>
              <a:rPr lang="en">
                <a:solidFill>
                  <a:srgbClr val="FF0000"/>
                </a:solidFill>
              </a:rPr>
              <a:t>toHigh</a:t>
            </a:r>
            <a:r>
              <a:rPr lang="en">
                <a:solidFill>
                  <a:schemeClr val="dk1"/>
                </a:solidFill>
              </a:rPr>
              <a:t>, values in-between to values in-between, etc.</a:t>
            </a:r>
          </a:p>
          <a:p>
            <a:pPr lvl="0" rtl="0">
              <a:spcBef>
                <a:spcPts val="0"/>
              </a:spcBef>
              <a:buNone/>
            </a:pPr>
            <a:r>
              <a:rPr lang="en">
                <a:solidFill>
                  <a:srgbClr val="FF0000"/>
                </a:solidFill>
                <a:latin typeface="Courier New"/>
                <a:ea typeface="Courier New"/>
                <a:cs typeface="Courier New"/>
                <a:sym typeface="Courier New"/>
              </a:rPr>
              <a:t>output</a:t>
            </a:r>
            <a:r>
              <a:rPr lang="en">
                <a:solidFill>
                  <a:schemeClr val="dk1"/>
                </a:solidFill>
                <a:latin typeface="Courier New"/>
                <a:ea typeface="Courier New"/>
                <a:cs typeface="Courier New"/>
                <a:sym typeface="Courier New"/>
              </a:rPr>
              <a:t> = </a:t>
            </a:r>
            <a:r>
              <a:rPr lang="en">
                <a:solidFill>
                  <a:srgbClr val="FF9900"/>
                </a:solidFill>
                <a:latin typeface="Courier New"/>
                <a:ea typeface="Courier New"/>
                <a:cs typeface="Courier New"/>
                <a:sym typeface="Courier New"/>
              </a:rPr>
              <a:t>map</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value</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1023</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255</a:t>
            </a:r>
            <a:r>
              <a:rPr lang="en">
                <a:solidFill>
                  <a:schemeClr val="dk1"/>
                </a:solidFill>
                <a:latin typeface="Courier New"/>
                <a:ea typeface="Courier New"/>
                <a:cs typeface="Courier New"/>
                <a:sym typeface="Courier New"/>
              </a:rPr>
              <a:t>);</a:t>
            </a:r>
            <a:br>
              <a:rPr lang="en">
                <a:solidFill>
                  <a:schemeClr val="dk1"/>
                </a:solidFill>
                <a:latin typeface="Courier New"/>
                <a:ea typeface="Courier New"/>
                <a:cs typeface="Courier New"/>
                <a:sym typeface="Courier New"/>
              </a:rPr>
            </a:br>
            <a:r>
              <a:rPr lang="en">
                <a:solidFill>
                  <a:srgbClr val="FF0000"/>
                </a:solidFill>
                <a:latin typeface="Courier New"/>
                <a:ea typeface="Courier New"/>
                <a:cs typeface="Courier New"/>
                <a:sym typeface="Courier New"/>
              </a:rPr>
              <a:t>output</a:t>
            </a:r>
            <a:r>
              <a:rPr lang="en">
                <a:solidFill>
                  <a:schemeClr val="dk1"/>
                </a:solidFill>
                <a:latin typeface="Courier New"/>
                <a:ea typeface="Courier New"/>
                <a:cs typeface="Courier New"/>
                <a:sym typeface="Courier New"/>
              </a:rPr>
              <a:t> = </a:t>
            </a:r>
            <a:r>
              <a:rPr lang="en">
                <a:solidFill>
                  <a:srgbClr val="FF9900"/>
                </a:solidFill>
                <a:latin typeface="Courier New"/>
                <a:ea typeface="Courier New"/>
                <a:cs typeface="Courier New"/>
                <a:sym typeface="Courier New"/>
              </a:rPr>
              <a:t>map</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value</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1023</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a:t>
            </a:r>
            <a:r>
              <a:rPr lang="en">
                <a:solidFill>
                  <a:srgbClr val="FF0000"/>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a:t>
            </a:r>
          </a:p>
          <a:p>
            <a:pPr lvl="0">
              <a:spcBef>
                <a:spcPts val="0"/>
              </a:spcBef>
              <a:buNone/>
            </a:pPr>
            <a:r>
              <a:t/>
            </a:r>
            <a:endParaRPr sz="1800">
              <a:solidFill>
                <a:schemeClr val="dk1"/>
              </a:solidFill>
            </a:endParaRPr>
          </a:p>
        </p:txBody>
      </p:sp>
      <p:sp>
        <p:nvSpPr>
          <p:cNvPr id="390" name="Shape 390"/>
          <p:cNvSpPr txBox="1"/>
          <p:nvPr>
            <p:ph idx="2" type="body"/>
          </p:nvPr>
        </p:nvSpPr>
        <p:spPr>
          <a:xfrm>
            <a:off x="4367625" y="1152475"/>
            <a:ext cx="4464599" cy="3636600"/>
          </a:xfrm>
          <a:prstGeom prst="rect">
            <a:avLst/>
          </a:prstGeom>
        </p:spPr>
        <p:txBody>
          <a:bodyPr anchorCtr="0" anchor="t" bIns="91425" lIns="91425" rIns="91425" tIns="91425">
            <a:noAutofit/>
          </a:bodyPr>
          <a:lstStyle/>
          <a:p>
            <a:pPr lvl="0" rtl="0">
              <a:spcBef>
                <a:spcPts val="0"/>
              </a:spcBef>
              <a:buNone/>
            </a:pPr>
            <a:r>
              <a:rPr lang="en">
                <a:solidFill>
                  <a:schemeClr val="dk1"/>
                </a:solidFill>
              </a:rPr>
              <a:t>Syntax:</a:t>
            </a:r>
            <a:br>
              <a:rPr lang="en">
                <a:solidFill>
                  <a:schemeClr val="dk1"/>
                </a:solidFill>
              </a:rPr>
            </a:br>
            <a:r>
              <a:rPr lang="en">
                <a:solidFill>
                  <a:schemeClr val="dk1"/>
                </a:solidFill>
              </a:rPr>
              <a:t>   </a:t>
            </a:r>
            <a:r>
              <a:rPr lang="en">
                <a:solidFill>
                  <a:srgbClr val="FF9900"/>
                </a:solidFill>
              </a:rPr>
              <a:t>map</a:t>
            </a:r>
            <a:r>
              <a:rPr lang="en">
                <a:solidFill>
                  <a:schemeClr val="dk1"/>
                </a:solidFill>
              </a:rPr>
              <a:t>( </a:t>
            </a:r>
            <a:r>
              <a:rPr lang="en">
                <a:solidFill>
                  <a:srgbClr val="FF0000"/>
                </a:solidFill>
              </a:rPr>
              <a:t>value</a:t>
            </a:r>
            <a:r>
              <a:rPr lang="en">
                <a:solidFill>
                  <a:schemeClr val="dk1"/>
                </a:solidFill>
              </a:rPr>
              <a:t>,</a:t>
            </a:r>
            <a:r>
              <a:rPr lang="en">
                <a:solidFill>
                  <a:srgbClr val="FF9900"/>
                </a:solidFill>
              </a:rPr>
              <a:t> </a:t>
            </a:r>
            <a:r>
              <a:rPr lang="en">
                <a:solidFill>
                  <a:srgbClr val="FF0000"/>
                </a:solidFill>
              </a:rPr>
              <a:t>fromLow</a:t>
            </a:r>
            <a:r>
              <a:rPr lang="en">
                <a:solidFill>
                  <a:schemeClr val="dk1"/>
                </a:solidFill>
              </a:rPr>
              <a:t>, </a:t>
            </a:r>
            <a:r>
              <a:rPr lang="en">
                <a:solidFill>
                  <a:srgbClr val="FF0000"/>
                </a:solidFill>
              </a:rPr>
              <a:t>fromHigh</a:t>
            </a:r>
            <a:r>
              <a:rPr lang="en">
                <a:solidFill>
                  <a:schemeClr val="dk1"/>
                </a:solidFill>
              </a:rPr>
              <a:t>, </a:t>
            </a:r>
            <a:r>
              <a:rPr lang="en">
                <a:solidFill>
                  <a:srgbClr val="FF0000"/>
                </a:solidFill>
              </a:rPr>
              <a:t>toLow</a:t>
            </a:r>
            <a:r>
              <a:rPr lang="en">
                <a:solidFill>
                  <a:schemeClr val="dk1"/>
                </a:solidFill>
              </a:rPr>
              <a:t>, </a:t>
            </a:r>
            <a:r>
              <a:rPr lang="en">
                <a:solidFill>
                  <a:srgbClr val="FF0000"/>
                </a:solidFill>
              </a:rPr>
              <a:t>toHigh </a:t>
            </a:r>
            <a:r>
              <a:rPr lang="en">
                <a:solidFill>
                  <a:schemeClr val="dk1"/>
                </a:solidFill>
              </a:rPr>
              <a:t>)</a:t>
            </a:r>
          </a:p>
          <a:p>
            <a:pPr lvl="0" rtl="0">
              <a:spcBef>
                <a:spcPts val="0"/>
              </a:spcBef>
              <a:buNone/>
            </a:pPr>
            <a:r>
              <a:rPr lang="en">
                <a:solidFill>
                  <a:schemeClr val="dk1"/>
                </a:solidFill>
              </a:rPr>
              <a:t>Parameters:</a:t>
            </a:r>
            <a:br>
              <a:rPr lang="en">
                <a:solidFill>
                  <a:schemeClr val="dk1"/>
                </a:solidFill>
              </a:rPr>
            </a:br>
            <a:r>
              <a:rPr lang="en">
                <a:solidFill>
                  <a:schemeClr val="dk1"/>
                </a:solidFill>
              </a:rPr>
              <a:t>   </a:t>
            </a:r>
            <a:r>
              <a:rPr lang="en">
                <a:solidFill>
                  <a:srgbClr val="FF0000"/>
                </a:solidFill>
              </a:rPr>
              <a:t>value</a:t>
            </a:r>
            <a:r>
              <a:rPr lang="en">
                <a:solidFill>
                  <a:schemeClr val="dk1"/>
                </a:solidFill>
              </a:rPr>
              <a:t>: The number to map.</a:t>
            </a:r>
            <a:br>
              <a:rPr lang="en">
                <a:solidFill>
                  <a:schemeClr val="dk1"/>
                </a:solidFill>
              </a:rPr>
            </a:br>
            <a:r>
              <a:rPr lang="en">
                <a:solidFill>
                  <a:schemeClr val="dk1"/>
                </a:solidFill>
              </a:rPr>
              <a:t>   </a:t>
            </a:r>
            <a:r>
              <a:rPr lang="en">
                <a:solidFill>
                  <a:srgbClr val="FF0000"/>
                </a:solidFill>
              </a:rPr>
              <a:t>fromLow</a:t>
            </a:r>
            <a:r>
              <a:rPr lang="en">
                <a:solidFill>
                  <a:schemeClr val="dk1"/>
                </a:solidFill>
              </a:rPr>
              <a:t>: The lower bound of the value's current</a:t>
            </a:r>
            <a:br>
              <a:rPr lang="en">
                <a:solidFill>
                  <a:schemeClr val="dk1"/>
                </a:solidFill>
              </a:rPr>
            </a:br>
            <a:r>
              <a:rPr lang="en">
                <a:solidFill>
                  <a:schemeClr val="dk1"/>
                </a:solidFill>
              </a:rPr>
              <a:t>   range.</a:t>
            </a:r>
            <a:br>
              <a:rPr lang="en">
                <a:solidFill>
                  <a:schemeClr val="dk1"/>
                </a:solidFill>
              </a:rPr>
            </a:br>
            <a:r>
              <a:rPr lang="en">
                <a:solidFill>
                  <a:schemeClr val="dk1"/>
                </a:solidFill>
              </a:rPr>
              <a:t>   </a:t>
            </a:r>
            <a:r>
              <a:rPr lang="en">
                <a:solidFill>
                  <a:srgbClr val="FF0000"/>
                </a:solidFill>
              </a:rPr>
              <a:t>fromHigh</a:t>
            </a:r>
            <a:r>
              <a:rPr lang="en">
                <a:solidFill>
                  <a:schemeClr val="dk1"/>
                </a:solidFill>
              </a:rPr>
              <a:t>: The upper bound of the value's current</a:t>
            </a:r>
            <a:br>
              <a:rPr lang="en">
                <a:solidFill>
                  <a:schemeClr val="dk1"/>
                </a:solidFill>
              </a:rPr>
            </a:br>
            <a:r>
              <a:rPr lang="en">
                <a:solidFill>
                  <a:schemeClr val="dk1"/>
                </a:solidFill>
              </a:rPr>
              <a:t>   range.</a:t>
            </a:r>
            <a:br>
              <a:rPr lang="en">
                <a:solidFill>
                  <a:schemeClr val="dk1"/>
                </a:solidFill>
              </a:rPr>
            </a:br>
            <a:r>
              <a:rPr lang="en">
                <a:solidFill>
                  <a:schemeClr val="dk1"/>
                </a:solidFill>
              </a:rPr>
              <a:t>   </a:t>
            </a:r>
            <a:r>
              <a:rPr lang="en">
                <a:solidFill>
                  <a:srgbClr val="FF0000"/>
                </a:solidFill>
              </a:rPr>
              <a:t>toLow</a:t>
            </a:r>
            <a:r>
              <a:rPr lang="en">
                <a:solidFill>
                  <a:schemeClr val="dk1"/>
                </a:solidFill>
              </a:rPr>
              <a:t>: The lower bound of the value's target range.</a:t>
            </a:r>
            <a:br>
              <a:rPr lang="en">
                <a:solidFill>
                  <a:schemeClr val="dk1"/>
                </a:solidFill>
              </a:rPr>
            </a:br>
            <a:r>
              <a:rPr lang="en">
                <a:solidFill>
                  <a:schemeClr val="dk1"/>
                </a:solidFill>
              </a:rPr>
              <a:t>   </a:t>
            </a:r>
            <a:r>
              <a:rPr lang="en">
                <a:solidFill>
                  <a:srgbClr val="FF0000"/>
                </a:solidFill>
              </a:rPr>
              <a:t>toHigh</a:t>
            </a:r>
            <a:r>
              <a:rPr lang="en">
                <a:solidFill>
                  <a:schemeClr val="dk1"/>
                </a:solidFill>
              </a:rPr>
              <a:t>: The upper bound of the value's target range.</a:t>
            </a:r>
          </a:p>
        </p:txBody>
      </p:sp>
      <p:cxnSp>
        <p:nvCxnSpPr>
          <p:cNvPr id="391" name="Shape 391"/>
          <p:cNvCxnSpPr/>
          <p:nvPr/>
        </p:nvCxnSpPr>
        <p:spPr>
          <a:xfrm>
            <a:off x="4311600" y="1485475"/>
            <a:ext cx="0" cy="2970599"/>
          </a:xfrm>
          <a:prstGeom prst="straightConnector1">
            <a:avLst/>
          </a:prstGeom>
          <a:noFill/>
          <a:ln cap="flat" cmpd="sng" w="9525">
            <a:solidFill>
              <a:schemeClr val="dk1"/>
            </a:solidFill>
            <a:prstDash val="solid"/>
            <a:round/>
            <a:headEnd len="lg" w="lg" type="none"/>
            <a:tailEnd len="lg" w="lg" type="none"/>
          </a:ln>
        </p:spPr>
      </p:cxnSp>
      <p:pic>
        <p:nvPicPr>
          <p:cNvPr id="392" name="Shape 392"/>
          <p:cNvPicPr preferRelativeResize="0"/>
          <p:nvPr/>
        </p:nvPicPr>
        <p:blipFill>
          <a:blip r:embed="rId3">
            <a:alphaModFix/>
          </a:blip>
          <a:stretch>
            <a:fillRect/>
          </a:stretch>
        </p:blipFill>
        <p:spPr>
          <a:xfrm>
            <a:off x="624300" y="2996525"/>
            <a:ext cx="3165324" cy="17925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0" name="Shape 90"/>
        <p:cNvGrpSpPr/>
        <p:nvPr/>
      </p:nvGrpSpPr>
      <p:grpSpPr>
        <a:xfrm>
          <a:off x="0" y="0"/>
          <a:ext cx="0" cy="0"/>
          <a:chOff x="0" y="0"/>
          <a:chExt cx="0" cy="0"/>
        </a:xfrm>
      </p:grpSpPr>
      <p:sp>
        <p:nvSpPr>
          <p:cNvPr id="91" name="Shape 91"/>
          <p:cNvSpPr txBox="1"/>
          <p:nvPr>
            <p:ph type="title"/>
          </p:nvPr>
        </p:nvSpPr>
        <p:spPr>
          <a:xfrm>
            <a:off x="311700" y="315900"/>
            <a:ext cx="8520599" cy="701699"/>
          </a:xfrm>
          <a:prstGeom prst="rect">
            <a:avLst/>
          </a:prstGeom>
        </p:spPr>
        <p:txBody>
          <a:bodyPr anchorCtr="0" anchor="t" bIns="91425" lIns="91425" rIns="91425" tIns="91425">
            <a:noAutofit/>
          </a:bodyPr>
          <a:lstStyle/>
          <a:p>
            <a:pPr lvl="0" rtl="0">
              <a:spcBef>
                <a:spcPts val="0"/>
              </a:spcBef>
              <a:buNone/>
            </a:pPr>
            <a:r>
              <a:rPr lang="en" sz="4000">
                <a:solidFill>
                  <a:srgbClr val="DA0002"/>
                </a:solidFill>
              </a:rPr>
              <a:t>What can I make with an Arduino?</a:t>
            </a:r>
          </a:p>
        </p:txBody>
      </p:sp>
      <p:sp>
        <p:nvSpPr>
          <p:cNvPr id="92" name="Shape 92"/>
          <p:cNvSpPr txBox="1"/>
          <p:nvPr>
            <p:ph idx="1" type="body"/>
          </p:nvPr>
        </p:nvSpPr>
        <p:spPr>
          <a:xfrm>
            <a:off x="311700" y="1145600"/>
            <a:ext cx="8520599" cy="3416400"/>
          </a:xfrm>
          <a:prstGeom prst="rect">
            <a:avLst/>
          </a:prstGeom>
        </p:spPr>
        <p:txBody>
          <a:bodyPr anchorCtr="0" anchor="t" bIns="91425" lIns="91425" rIns="91425" tIns="91425">
            <a:noAutofit/>
          </a:bodyPr>
          <a:lstStyle/>
          <a:p>
            <a:pPr indent="-381000" lvl="0" marL="457200" rtl="0">
              <a:lnSpc>
                <a:spcPct val="100000"/>
              </a:lnSpc>
              <a:spcBef>
                <a:spcPts val="0"/>
              </a:spcBef>
              <a:buClr>
                <a:srgbClr val="000000"/>
              </a:buClr>
              <a:buSzPct val="100000"/>
            </a:pPr>
            <a:r>
              <a:rPr lang="en" sz="2400">
                <a:solidFill>
                  <a:srgbClr val="000000"/>
                </a:solidFill>
              </a:rPr>
              <a:t>Air Pollution Monitor</a:t>
            </a:r>
          </a:p>
          <a:p>
            <a:pPr indent="-381000" lvl="0" marL="457200" rtl="0">
              <a:lnSpc>
                <a:spcPct val="100000"/>
              </a:lnSpc>
              <a:spcBef>
                <a:spcPts val="0"/>
              </a:spcBef>
              <a:buClr>
                <a:srgbClr val="000000"/>
              </a:buClr>
              <a:buSzPct val="100000"/>
            </a:pPr>
            <a:r>
              <a:rPr lang="en" sz="2400">
                <a:solidFill>
                  <a:srgbClr val="000000"/>
                </a:solidFill>
              </a:rPr>
              <a:t>Turn Signal Bike Jacket </a:t>
            </a:r>
          </a:p>
          <a:p>
            <a:pPr indent="-381000" lvl="0" marL="457200" rtl="0">
              <a:lnSpc>
                <a:spcPct val="100000"/>
              </a:lnSpc>
              <a:spcBef>
                <a:spcPts val="0"/>
              </a:spcBef>
              <a:buClr>
                <a:srgbClr val="000000"/>
              </a:buClr>
              <a:buSzPct val="100000"/>
            </a:pPr>
            <a:r>
              <a:rPr lang="en" sz="2400">
                <a:solidFill>
                  <a:srgbClr val="000000"/>
                </a:solidFill>
              </a:rPr>
              <a:t>Tweeting Coffee Pot</a:t>
            </a:r>
          </a:p>
          <a:p>
            <a:pPr indent="-381000" lvl="0" marL="457200" rtl="0">
              <a:lnSpc>
                <a:spcPct val="100000"/>
              </a:lnSpc>
              <a:spcBef>
                <a:spcPts val="0"/>
              </a:spcBef>
              <a:buClr>
                <a:srgbClr val="000000"/>
              </a:buClr>
              <a:buSzPct val="100000"/>
            </a:pPr>
            <a:r>
              <a:rPr lang="en" sz="2400">
                <a:solidFill>
                  <a:srgbClr val="000000"/>
                </a:solidFill>
              </a:rPr>
              <a:t>Robots</a:t>
            </a:r>
          </a:p>
          <a:p>
            <a:pPr indent="-381000" lvl="0" marL="457200" rtl="0">
              <a:lnSpc>
                <a:spcPct val="100000"/>
              </a:lnSpc>
              <a:spcBef>
                <a:spcPts val="0"/>
              </a:spcBef>
              <a:buClr>
                <a:srgbClr val="000000"/>
              </a:buClr>
              <a:buSzPct val="100000"/>
            </a:pPr>
            <a:r>
              <a:rPr lang="en" sz="2400">
                <a:solidFill>
                  <a:srgbClr val="000000"/>
                </a:solidFill>
              </a:rPr>
              <a:t>LED “Laser” crown</a:t>
            </a:r>
          </a:p>
          <a:p>
            <a:pPr indent="-381000" lvl="0" marL="457200" rtl="0">
              <a:lnSpc>
                <a:spcPct val="100000"/>
              </a:lnSpc>
              <a:spcBef>
                <a:spcPts val="0"/>
              </a:spcBef>
              <a:buClr>
                <a:srgbClr val="000000"/>
              </a:buClr>
              <a:buSzPct val="100000"/>
            </a:pPr>
            <a:r>
              <a:rPr lang="en" sz="2400">
                <a:solidFill>
                  <a:srgbClr val="000000"/>
                </a:solidFill>
              </a:rPr>
              <a:t>...and so much more!</a:t>
            </a:r>
          </a:p>
        </p:txBody>
      </p:sp>
      <p:pic>
        <p:nvPicPr>
          <p:cNvPr id="93" name="Shape 93"/>
          <p:cNvPicPr preferRelativeResize="0"/>
          <p:nvPr/>
        </p:nvPicPr>
        <p:blipFill>
          <a:blip r:embed="rId3">
            <a:alphaModFix/>
          </a:blip>
          <a:stretch>
            <a:fillRect/>
          </a:stretch>
        </p:blipFill>
        <p:spPr>
          <a:xfrm>
            <a:off x="5398349" y="1566062"/>
            <a:ext cx="3433950" cy="2575474"/>
          </a:xfrm>
          <a:prstGeom prst="rect">
            <a:avLst/>
          </a:prstGeom>
          <a:noFill/>
          <a:ln>
            <a:noFill/>
          </a:ln>
        </p:spPr>
      </p:pic>
      <p:pic>
        <p:nvPicPr>
          <p:cNvPr id="94" name="Shape 94"/>
          <p:cNvPicPr preferRelativeResize="0"/>
          <p:nvPr/>
        </p:nvPicPr>
        <p:blipFill>
          <a:blip r:embed="rId3">
            <a:alphaModFix/>
          </a:blip>
          <a:stretch>
            <a:fillRect/>
          </a:stretch>
        </p:blipFill>
        <p:spPr>
          <a:xfrm>
            <a:off x="4277125" y="1145587"/>
            <a:ext cx="4555174" cy="341640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311700" y="243975"/>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Knob change RGB               (RGBWithKnobs.ino)</a:t>
            </a:r>
          </a:p>
        </p:txBody>
      </p:sp>
      <p:sp>
        <p:nvSpPr>
          <p:cNvPr id="398" name="Shape 398"/>
          <p:cNvSpPr txBox="1"/>
          <p:nvPr>
            <p:ph idx="1" type="body"/>
          </p:nvPr>
        </p:nvSpPr>
        <p:spPr>
          <a:xfrm>
            <a:off x="311700" y="949775"/>
            <a:ext cx="8520599" cy="3911099"/>
          </a:xfrm>
          <a:prstGeom prst="rect">
            <a:avLst/>
          </a:prstGeom>
        </p:spPr>
        <p:txBody>
          <a:bodyPr anchorCtr="0" anchor="t" bIns="91425" lIns="91425" rIns="91425" tIns="91425">
            <a:noAutofit/>
          </a:bodyPr>
          <a:lstStyle/>
          <a:p>
            <a:pPr indent="0" lvl="0" marL="0" marR="0" rtl="0" algn="l">
              <a:lnSpc>
                <a:spcPct val="100000"/>
              </a:lnSpc>
              <a:spcBef>
                <a:spcPts val="0"/>
              </a:spcBef>
              <a:spcAft>
                <a:spcPts val="1600"/>
              </a:spcAft>
              <a:buNone/>
            </a:pPr>
            <a:r>
              <a:rPr lang="en" sz="1200">
                <a:solidFill>
                  <a:schemeClr val="dk1"/>
                </a:solidFill>
                <a:latin typeface="Courier New"/>
                <a:ea typeface="Courier New"/>
                <a:cs typeface="Courier New"/>
                <a:sym typeface="Courier New"/>
              </a:rPr>
              <a:t>#include &lt;Adafruit_NeoPixel.h&gt;</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#include &lt;avr/power.h&gt;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KNOB_ONE_PIN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A0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br>
              <a:rPr lang="en" sz="1200">
                <a:solidFill>
                  <a:srgbClr val="FF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KNOB_TWO_PIN  </a:t>
            </a:r>
            <a:r>
              <a:rPr lang="en" sz="1200">
                <a:solidFill>
                  <a:srgbClr val="000000"/>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 A1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br>
              <a:rPr lang="en" sz="1200">
                <a:solidFill>
                  <a:srgbClr val="FF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KNOB_THREE_PIN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A2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br>
              <a:rPr lang="en" sz="1200">
                <a:solidFill>
                  <a:srgbClr val="FF0000"/>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BUTTON_PIN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2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number of the pushbutton pin</a:t>
            </a:r>
            <a:br>
              <a:rPr lang="en" sz="1200">
                <a:solidFill>
                  <a:srgbClr val="38761D"/>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NEOPIXEL_PIN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6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number of the LED pin</a:t>
            </a:r>
            <a:br>
              <a:rPr lang="en" sz="1200">
                <a:solidFill>
                  <a:srgbClr val="38761D"/>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const int</a:t>
            </a:r>
            <a:r>
              <a:rPr lang="en" sz="1200">
                <a:solidFill>
                  <a:srgbClr val="FF0000"/>
                </a:solidFill>
                <a:latin typeface="Courier New"/>
                <a:ea typeface="Courier New"/>
                <a:cs typeface="Courier New"/>
                <a:sym typeface="Courier New"/>
              </a:rPr>
              <a:t> NUMPIXELS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30 </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The number of LEDs in the LED strip.</a:t>
            </a:r>
            <a:br>
              <a:rPr lang="en" sz="1200">
                <a:solidFill>
                  <a:srgbClr val="38761D"/>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Adafruit_NeoPixel </a:t>
            </a:r>
            <a:r>
              <a:rPr lang="en" sz="1200">
                <a:solidFill>
                  <a:srgbClr val="FF0000"/>
                </a:solidFill>
                <a:latin typeface="Courier New"/>
                <a:ea typeface="Courier New"/>
                <a:cs typeface="Courier New"/>
                <a:sym typeface="Courier New"/>
              </a:rPr>
              <a:t>strip </a:t>
            </a:r>
            <a:r>
              <a:rPr lang="en" sz="1200">
                <a:solidFill>
                  <a:schemeClr val="dk1"/>
                </a:solidFill>
                <a:latin typeface="Courier New"/>
                <a:ea typeface="Courier New"/>
                <a:cs typeface="Courier New"/>
                <a:sym typeface="Courier New"/>
              </a:rPr>
              <a:t>= </a:t>
            </a:r>
            <a:r>
              <a:rPr lang="en" sz="1200">
                <a:solidFill>
                  <a:srgbClr val="0000FF"/>
                </a:solidFill>
                <a:latin typeface="Courier New"/>
                <a:ea typeface="Courier New"/>
                <a:cs typeface="Courier New"/>
                <a:sym typeface="Courier New"/>
              </a:rPr>
              <a:t>Adafruit_NeoPixel</a:t>
            </a:r>
            <a:r>
              <a:rPr lang="en" sz="1200">
                <a:solidFill>
                  <a:schemeClr val="dk1"/>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NUMPIXELS</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NEOPIXEL_PIN</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NEO_GRB</a:t>
            </a:r>
            <a:r>
              <a:rPr lang="en" sz="1200">
                <a:solidFill>
                  <a:srgbClr val="000000"/>
                </a:solidFill>
                <a:latin typeface="Courier New"/>
                <a:ea typeface="Courier New"/>
                <a:cs typeface="Courier New"/>
                <a:sym typeface="Courier New"/>
              </a:rPr>
              <a:t> + </a:t>
            </a:r>
            <a:r>
              <a:rPr lang="en" sz="1200">
                <a:solidFill>
                  <a:srgbClr val="FF0000"/>
                </a:solidFill>
                <a:latin typeface="Courier New"/>
                <a:ea typeface="Courier New"/>
                <a:cs typeface="Courier New"/>
                <a:sym typeface="Courier New"/>
              </a:rPr>
              <a:t>NEO_KHZ800</a:t>
            </a:r>
            <a:r>
              <a:rPr lang="en" sz="1200">
                <a:solidFill>
                  <a:schemeClr val="dk1"/>
                </a:solidFill>
                <a:latin typeface="Courier New"/>
                <a:ea typeface="Courier New"/>
                <a:cs typeface="Courier New"/>
                <a:sym typeface="Courier New"/>
              </a:rPr>
              <a:t>);</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rgbClr val="0000FF"/>
                </a:solidFill>
                <a:latin typeface="Courier New"/>
                <a:ea typeface="Courier New"/>
                <a:cs typeface="Courier New"/>
                <a:sym typeface="Courier New"/>
              </a:rPr>
              <a:t>void </a:t>
            </a:r>
            <a:r>
              <a:rPr lang="en" sz="1200">
                <a:solidFill>
                  <a:schemeClr val="dk1"/>
                </a:solidFill>
                <a:latin typeface="Courier New"/>
                <a:ea typeface="Courier New"/>
                <a:cs typeface="Courier New"/>
                <a:sym typeface="Courier New"/>
              </a:rPr>
              <a:t>setup()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strip</a:t>
            </a:r>
            <a:r>
              <a:rPr lang="en" sz="1200">
                <a:solidFill>
                  <a:schemeClr val="dk1"/>
                </a:solidFill>
                <a:latin typeface="Courier New"/>
                <a:ea typeface="Courier New"/>
                <a:cs typeface="Courier New"/>
                <a:sym typeface="Courier New"/>
              </a:rPr>
              <a:t>.begin(); </a:t>
            </a:r>
            <a:r>
              <a:rPr lang="en" sz="1200">
                <a:solidFill>
                  <a:srgbClr val="38761D"/>
                </a:solidFill>
                <a:latin typeface="Courier New"/>
                <a:ea typeface="Courier New"/>
                <a:cs typeface="Courier New"/>
                <a:sym typeface="Courier New"/>
              </a:rPr>
              <a:t>// This initializes the NeoPixel library.</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pinMode(</a:t>
            </a:r>
            <a:r>
              <a:rPr lang="en" sz="1200">
                <a:solidFill>
                  <a:srgbClr val="FF0000"/>
                </a:solidFill>
                <a:latin typeface="Courier New"/>
                <a:ea typeface="Courier New"/>
                <a:cs typeface="Courier New"/>
                <a:sym typeface="Courier New"/>
              </a:rPr>
              <a:t>BUTTON_PIN</a:t>
            </a:r>
            <a:r>
              <a:rPr lang="en" sz="1200">
                <a:solidFill>
                  <a:srgbClr val="000000"/>
                </a:solidFill>
                <a:latin typeface="Courier New"/>
                <a:ea typeface="Courier New"/>
                <a:cs typeface="Courier New"/>
                <a:sym typeface="Courier New"/>
              </a:rPr>
              <a:t>,</a:t>
            </a:r>
            <a:r>
              <a:rPr lang="en" sz="1200">
                <a:solidFill>
                  <a:srgbClr val="FF0000"/>
                </a:solidFill>
                <a:latin typeface="Courier New"/>
                <a:ea typeface="Courier New"/>
                <a:cs typeface="Courier New"/>
                <a:sym typeface="Courier New"/>
              </a:rPr>
              <a:t> INPUT_PULLUP</a:t>
            </a: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Initialize the pushbutton pin as an input</a:t>
            </a: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and high by default.</a:t>
            </a:r>
            <a:br>
              <a:rPr lang="en" sz="1200">
                <a:solidFill>
                  <a:srgbClr val="38761D"/>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r>
              <a:rPr lang="en" sz="1200">
                <a:solidFill>
                  <a:srgbClr val="FF0000"/>
                </a:solidFill>
                <a:latin typeface="Courier New"/>
                <a:ea typeface="Courier New"/>
                <a:cs typeface="Courier New"/>
                <a:sym typeface="Courier New"/>
              </a:rPr>
              <a:t>Serial</a:t>
            </a:r>
            <a:r>
              <a:rPr lang="en" sz="1200">
                <a:solidFill>
                  <a:schemeClr val="dk1"/>
                </a:solidFill>
                <a:latin typeface="Courier New"/>
                <a:ea typeface="Courier New"/>
                <a:cs typeface="Courier New"/>
                <a:sym typeface="Courier New"/>
              </a:rPr>
              <a:t>.begin(</a:t>
            </a:r>
            <a:r>
              <a:rPr lang="en" sz="1200">
                <a:solidFill>
                  <a:srgbClr val="FF0000"/>
                </a:solidFill>
                <a:latin typeface="Courier New"/>
                <a:ea typeface="Courier New"/>
                <a:cs typeface="Courier New"/>
                <a:sym typeface="Courier New"/>
              </a:rPr>
              <a:t>9600</a:t>
            </a:r>
            <a:r>
              <a:rPr lang="en" sz="1200">
                <a:solidFill>
                  <a:schemeClr val="dk1"/>
                </a:solidFill>
                <a:latin typeface="Courier New"/>
                <a:ea typeface="Courier New"/>
                <a:cs typeface="Courier New"/>
                <a:sym typeface="Courier New"/>
              </a:rPr>
              <a:t>); </a:t>
            </a:r>
            <a:r>
              <a:rPr lang="en" sz="1200">
                <a:solidFill>
                  <a:srgbClr val="38761D"/>
                </a:solidFill>
                <a:latin typeface="Courier New"/>
                <a:ea typeface="Courier New"/>
                <a:cs typeface="Courier New"/>
                <a:sym typeface="Courier New"/>
              </a:rPr>
              <a:t>// initialize serial communications at 9600 bps:</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399" name="Shape 399"/>
          <p:cNvSpPr txBox="1"/>
          <p:nvPr/>
        </p:nvSpPr>
        <p:spPr>
          <a:xfrm>
            <a:off x="6889225" y="4374325"/>
            <a:ext cx="1943100" cy="4548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0000"/>
                </a:solidFill>
              </a:rPr>
              <a:t>Page 1 of 2</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70075"/>
            <a:ext cx="8520599" cy="572699"/>
          </a:xfrm>
          <a:prstGeom prst="rect">
            <a:avLst/>
          </a:prstGeom>
        </p:spPr>
        <p:txBody>
          <a:bodyPr anchorCtr="0" anchor="t" bIns="91425" lIns="91425" rIns="91425" tIns="91425">
            <a:noAutofit/>
          </a:bodyPr>
          <a:lstStyle/>
          <a:p>
            <a:pPr lvl="0" rtl="0">
              <a:spcBef>
                <a:spcPts val="0"/>
              </a:spcBef>
              <a:buNone/>
            </a:pPr>
            <a:r>
              <a:rPr lang="en" sz="3000">
                <a:solidFill>
                  <a:srgbClr val="FF0000"/>
                </a:solidFill>
              </a:rPr>
              <a:t>Knob change RGB               (RGBWithKnobs.ino)</a:t>
            </a:r>
          </a:p>
        </p:txBody>
      </p:sp>
      <p:sp>
        <p:nvSpPr>
          <p:cNvPr id="405" name="Shape 405"/>
          <p:cNvSpPr txBox="1"/>
          <p:nvPr>
            <p:ph idx="1" type="body"/>
          </p:nvPr>
        </p:nvSpPr>
        <p:spPr>
          <a:xfrm>
            <a:off x="311700" y="642775"/>
            <a:ext cx="8520599" cy="4218000"/>
          </a:xfrm>
          <a:prstGeom prst="rect">
            <a:avLst/>
          </a:prstGeom>
        </p:spPr>
        <p:txBody>
          <a:bodyPr anchorCtr="0" anchor="t" bIns="91425" lIns="91425" rIns="91425" tIns="91425">
            <a:noAutofit/>
          </a:bodyPr>
          <a:lstStyle/>
          <a:p>
            <a:pPr indent="0" lvl="0" marL="0" marR="0" rtl="0" algn="l">
              <a:lnSpc>
                <a:spcPct val="100000"/>
              </a:lnSpc>
              <a:spcBef>
                <a:spcPts val="0"/>
              </a:spcBef>
              <a:spcAft>
                <a:spcPts val="1600"/>
              </a:spcAft>
              <a:buNone/>
            </a:pPr>
            <a:r>
              <a:rPr lang="en" sz="1200">
                <a:solidFill>
                  <a:schemeClr val="dk1"/>
                </a:solidFill>
                <a:latin typeface="Courier New"/>
                <a:ea typeface="Courier New"/>
                <a:cs typeface="Courier New"/>
                <a:sym typeface="Courier New"/>
              </a:rPr>
              <a:t>void loop()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int potOneValue   = analogRead(KNOB_ONE_PIN);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int potTwoValue   = analogRead(KNOB_TWO_PIN);</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int potThreeValue = analogRead(KNOB_THREE_PIN);</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unsigned char red   = map(potOneValue,0,1023,0,255)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unsigned char green = map(potTwoValue,0,1023,0,255)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unsigned char blue  = map(potThreeValue,0,1023,0,255) ;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 print the results</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Serial.print("One=" + String(potOneValue) + " (" + String(red) +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Serial.print("Two=" + String(potTwoValue) + " (" + String(green) +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Serial.println("Three=" + String(potThreeValue) + " (" + String(blue) + ") ");</a:t>
            </a:r>
            <a:br>
              <a:rPr lang="en" sz="1200">
                <a:solidFill>
                  <a:schemeClr val="dk1"/>
                </a:solidFill>
                <a:latin typeface="Courier New"/>
                <a:ea typeface="Courier New"/>
                <a:cs typeface="Courier New"/>
                <a:sym typeface="Courier New"/>
              </a:rPr>
            </a:b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for( int pixel = 0 ; pixel &lt; NUMPIXELS ; pixel++ ) {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strip.setPixelColor(pixel, strip.Color(red,green,blue));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  strip.show(); // This sends the updated pixel color to the hardware.</a:t>
            </a:r>
            <a:br>
              <a:rPr lang="en" sz="1200">
                <a:solidFill>
                  <a:schemeClr val="dk1"/>
                </a:solidFill>
                <a:latin typeface="Courier New"/>
                <a:ea typeface="Courier New"/>
                <a:cs typeface="Courier New"/>
                <a:sym typeface="Courier New"/>
              </a:rPr>
            </a:br>
            <a:r>
              <a:rPr lang="en" sz="1200">
                <a:solidFill>
                  <a:schemeClr val="dk1"/>
                </a:solidFill>
                <a:latin typeface="Courier New"/>
                <a:ea typeface="Courier New"/>
                <a:cs typeface="Courier New"/>
                <a:sym typeface="Courier New"/>
              </a:rPr>
              <a:t>}</a:t>
            </a:r>
          </a:p>
        </p:txBody>
      </p:sp>
      <p:sp>
        <p:nvSpPr>
          <p:cNvPr id="406" name="Shape 406"/>
          <p:cNvSpPr txBox="1"/>
          <p:nvPr/>
        </p:nvSpPr>
        <p:spPr>
          <a:xfrm>
            <a:off x="6889225" y="4374325"/>
            <a:ext cx="1943100" cy="4548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0000"/>
                </a:solidFill>
              </a:rPr>
              <a:t>Page 2 of 2</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id="411" name="Shape 411"/>
          <p:cNvPicPr preferRelativeResize="0"/>
          <p:nvPr/>
        </p:nvPicPr>
        <p:blipFill>
          <a:blip r:embed="rId3">
            <a:alphaModFix/>
          </a:blip>
          <a:stretch>
            <a:fillRect/>
          </a:stretch>
        </p:blipFill>
        <p:spPr>
          <a:xfrm>
            <a:off x="0" y="0"/>
            <a:ext cx="9143998" cy="5143498"/>
          </a:xfrm>
          <a:prstGeom prst="rect">
            <a:avLst/>
          </a:prstGeom>
          <a:noFill/>
          <a:ln>
            <a:noFill/>
          </a:ln>
        </p:spPr>
      </p:pic>
      <p:pic>
        <p:nvPicPr>
          <p:cNvPr id="412" name="Shape 412"/>
          <p:cNvPicPr preferRelativeResize="0"/>
          <p:nvPr/>
        </p:nvPicPr>
        <p:blipFill>
          <a:blip r:embed="rId4">
            <a:alphaModFix/>
          </a:blip>
          <a:stretch>
            <a:fillRect/>
          </a:stretch>
        </p:blipFill>
        <p:spPr>
          <a:xfrm>
            <a:off x="6171700" y="0"/>
            <a:ext cx="2972299" cy="1006999"/>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Try this:</a:t>
            </a:r>
          </a:p>
        </p:txBody>
      </p:sp>
      <p:sp>
        <p:nvSpPr>
          <p:cNvPr id="418" name="Shape 41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81000" lvl="0" marL="457200">
              <a:spcBef>
                <a:spcPts val="0"/>
              </a:spcBef>
              <a:buClr>
                <a:schemeClr val="dk1"/>
              </a:buClr>
              <a:buSzPct val="100000"/>
            </a:pPr>
            <a:r>
              <a:rPr lang="en" sz="2400">
                <a:solidFill>
                  <a:schemeClr val="dk1"/>
                </a:solidFill>
              </a:rPr>
              <a:t>Using a knob make a red LED travel from one end of the strip to the other depending on the position of the knob. </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Function: </a:t>
            </a:r>
            <a:r>
              <a:rPr lang="en">
                <a:solidFill>
                  <a:srgbClr val="FF0000"/>
                </a:solidFill>
              </a:rPr>
              <a:t>strip</a:t>
            </a:r>
            <a:r>
              <a:rPr lang="en"/>
              <a:t>.</a:t>
            </a:r>
            <a:r>
              <a:rPr lang="en">
                <a:solidFill>
                  <a:srgbClr val="FF9900"/>
                </a:solidFill>
              </a:rPr>
              <a:t>setBrightness</a:t>
            </a:r>
            <a:r>
              <a:rPr lang="en"/>
              <a:t>(</a:t>
            </a:r>
            <a:r>
              <a:rPr lang="en">
                <a:solidFill>
                  <a:srgbClr val="FF0000"/>
                </a:solidFill>
              </a:rPr>
              <a:t>brightness</a:t>
            </a:r>
            <a:r>
              <a:rPr lang="en"/>
              <a:t>);</a:t>
            </a:r>
          </a:p>
        </p:txBody>
      </p:sp>
      <p:sp>
        <p:nvSpPr>
          <p:cNvPr id="424" name="Shape 42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chemeClr val="dk1"/>
                </a:solidFill>
              </a:rPr>
              <a:t>setBrightness() sets the max brightness of the LEDs. </a:t>
            </a:r>
          </a:p>
          <a:p>
            <a:pPr lvl="0" rtl="0">
              <a:spcBef>
                <a:spcPts val="0"/>
              </a:spcBef>
              <a:buNone/>
            </a:pPr>
            <a:r>
              <a:rPr lang="en">
                <a:solidFill>
                  <a:schemeClr val="dk1"/>
                </a:solidFill>
              </a:rPr>
              <a:t>setBrightness() was intended to be called once, in setup(), to limit the current/brightness (battery life) of the LEDs throughout the life of the sketch. The operation of this function is “lossy” you will lose the color range. </a:t>
            </a:r>
          </a:p>
          <a:p>
            <a:pPr indent="0" lvl="0" marL="457200" rtl="0">
              <a:lnSpc>
                <a:spcPct val="100000"/>
              </a:lnSpc>
              <a:spcBef>
                <a:spcPts val="0"/>
              </a:spcBef>
              <a:spcAft>
                <a:spcPts val="0"/>
              </a:spcAft>
              <a:buNone/>
            </a:pPr>
            <a:r>
              <a:rPr lang="en">
                <a:solidFill>
                  <a:srgbClr val="FF0000"/>
                </a:solidFill>
              </a:rPr>
              <a:t>brightness</a:t>
            </a:r>
            <a:r>
              <a:rPr lang="en">
                <a:solidFill>
                  <a:schemeClr val="dk1"/>
                </a:solidFill>
              </a:rPr>
              <a:t>: The level of brightness 0-255. Lower number is darker </a:t>
            </a:r>
          </a:p>
          <a:p>
            <a:pPr indent="0" lvl="0" marL="457200" rtl="0">
              <a:lnSpc>
                <a:spcPct val="100000"/>
              </a:lnSpc>
              <a:spcBef>
                <a:spcPts val="0"/>
              </a:spcBef>
              <a:spcAft>
                <a:spcPts val="0"/>
              </a:spcAft>
              <a:buNone/>
            </a:pPr>
            <a:r>
              <a:t/>
            </a:r>
            <a:endParaRPr>
              <a:solidFill>
                <a:schemeClr val="dk1"/>
              </a:solidFill>
            </a:endParaRPr>
          </a:p>
          <a:p>
            <a:pPr indent="0" lvl="0" marL="914400" rtl="0">
              <a:lnSpc>
                <a:spcPct val="100000"/>
              </a:lnSpc>
              <a:spcBef>
                <a:spcPts val="0"/>
              </a:spcBef>
              <a:spcAft>
                <a:spcPts val="0"/>
              </a:spcAft>
              <a:buNone/>
            </a:pPr>
            <a:r>
              <a:rPr lang="en">
                <a:solidFill>
                  <a:srgbClr val="FF0000"/>
                </a:solidFill>
              </a:rPr>
              <a:t>strip</a:t>
            </a:r>
            <a:r>
              <a:rPr lang="en">
                <a:solidFill>
                  <a:schemeClr val="dk1"/>
                </a:solidFill>
              </a:rPr>
              <a:t>.</a:t>
            </a:r>
            <a:r>
              <a:rPr lang="en">
                <a:solidFill>
                  <a:srgbClr val="FF9900"/>
                </a:solidFill>
              </a:rPr>
              <a:t>setBrightness</a:t>
            </a:r>
            <a:r>
              <a:rPr lang="en">
                <a:solidFill>
                  <a:schemeClr val="dk1"/>
                </a:solidFill>
              </a:rPr>
              <a:t>(</a:t>
            </a:r>
            <a:r>
              <a:rPr lang="en">
                <a:solidFill>
                  <a:srgbClr val="FF0000"/>
                </a:solidFill>
              </a:rPr>
              <a:t>128</a:t>
            </a:r>
            <a:r>
              <a:rPr lang="en">
                <a:solidFill>
                  <a:schemeClr val="dk1"/>
                </a:solidFill>
              </a:rPr>
              <a:t>); </a:t>
            </a:r>
            <a:r>
              <a:rPr lang="en">
                <a:solidFill>
                  <a:srgbClr val="00FF00"/>
                </a:solidFill>
              </a:rPr>
              <a:t>// Half brightness </a:t>
            </a:r>
          </a:p>
          <a:p>
            <a:pPr lvl="0">
              <a:spcBef>
                <a:spcPts val="0"/>
              </a:spcBef>
              <a:buNone/>
            </a:pPr>
            <a:r>
              <a:t/>
            </a:r>
            <a:endParaRPr>
              <a:solidFill>
                <a:schemeClr val="dk1"/>
              </a:solidFill>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sp>
        <p:nvSpPr>
          <p:cNvPr id="429" name="Shape 429"/>
          <p:cNvSpPr txBox="1"/>
          <p:nvPr>
            <p:ph type="title"/>
          </p:nvPr>
        </p:nvSpPr>
        <p:spPr>
          <a:xfrm>
            <a:off x="311700" y="297900"/>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What you have learned so far</a:t>
            </a:r>
          </a:p>
        </p:txBody>
      </p:sp>
      <p:sp>
        <p:nvSpPr>
          <p:cNvPr id="430" name="Shape 43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chemeClr val="dk1"/>
              </a:buClr>
            </a:pPr>
            <a:r>
              <a:rPr lang="en">
                <a:solidFill>
                  <a:schemeClr val="dk1"/>
                </a:solidFill>
              </a:rPr>
              <a:t>IF, For, and Functions statements. </a:t>
            </a:r>
          </a:p>
          <a:p>
            <a:pPr indent="-228600" lvl="0" marL="457200" rtl="0">
              <a:spcBef>
                <a:spcPts val="0"/>
              </a:spcBef>
              <a:buClr>
                <a:schemeClr val="dk1"/>
              </a:buClr>
            </a:pPr>
            <a:r>
              <a:rPr lang="en">
                <a:solidFill>
                  <a:schemeClr val="dk1"/>
                </a:solidFill>
              </a:rPr>
              <a:t>How variables declaration works </a:t>
            </a:r>
          </a:p>
          <a:p>
            <a:pPr indent="-228600" lvl="0" marL="457200" rtl="0">
              <a:spcBef>
                <a:spcPts val="0"/>
              </a:spcBef>
              <a:buClr>
                <a:schemeClr val="dk1"/>
              </a:buClr>
            </a:pPr>
            <a:r>
              <a:rPr lang="en">
                <a:solidFill>
                  <a:schemeClr val="dk1"/>
                </a:solidFill>
              </a:rPr>
              <a:t>How to check to see if a button has been pressed </a:t>
            </a:r>
          </a:p>
          <a:p>
            <a:pPr indent="-228600" lvl="0" marL="457200" rtl="0">
              <a:spcBef>
                <a:spcPts val="0"/>
              </a:spcBef>
              <a:buClr>
                <a:schemeClr val="dk1"/>
              </a:buClr>
            </a:pPr>
            <a:r>
              <a:rPr lang="en">
                <a:solidFill>
                  <a:schemeClr val="dk1"/>
                </a:solidFill>
              </a:rPr>
              <a:t>How to check to see the value of a knob (Potentiometer) </a:t>
            </a:r>
          </a:p>
          <a:p>
            <a:pPr indent="-228600" lvl="0" marL="457200" rtl="0">
              <a:spcBef>
                <a:spcPts val="0"/>
              </a:spcBef>
              <a:buClr>
                <a:schemeClr val="dk1"/>
              </a:buClr>
            </a:pPr>
            <a:r>
              <a:rPr lang="en">
                <a:solidFill>
                  <a:schemeClr val="dk1"/>
                </a:solidFill>
              </a:rPr>
              <a:t>How to install 3rd party libraries into the Arduino IDE</a:t>
            </a:r>
          </a:p>
          <a:p>
            <a:pPr indent="-228600" lvl="0" marL="457200" rtl="0">
              <a:spcBef>
                <a:spcPts val="0"/>
              </a:spcBef>
              <a:buClr>
                <a:schemeClr val="dk1"/>
              </a:buClr>
            </a:pPr>
            <a:r>
              <a:rPr lang="en">
                <a:solidFill>
                  <a:schemeClr val="dk1"/>
                </a:solidFill>
              </a:rPr>
              <a:t>How to change the color and turn on and off LEDs in a Neopixel LED strip </a:t>
            </a:r>
          </a:p>
          <a:p>
            <a:pPr indent="-228600" lvl="0" marL="457200" rtl="0">
              <a:spcBef>
                <a:spcPts val="0"/>
              </a:spcBef>
              <a:buClr>
                <a:schemeClr val="dk1"/>
              </a:buClr>
            </a:pPr>
            <a:r>
              <a:rPr lang="en">
                <a:solidFill>
                  <a:schemeClr val="dk1"/>
                </a:solidFill>
              </a:rPr>
              <a:t>How to make patterns with the Neopixel LED strip</a:t>
            </a:r>
          </a:p>
          <a:p>
            <a:pPr indent="-228600" lvl="0" marL="457200">
              <a:spcBef>
                <a:spcPts val="0"/>
              </a:spcBef>
              <a:buClr>
                <a:schemeClr val="dk1"/>
              </a:buClr>
            </a:pPr>
            <a:r>
              <a:rPr lang="en">
                <a:solidFill>
                  <a:schemeClr val="dk1"/>
                </a:solidFill>
              </a:rPr>
              <a:t>How to switch between patterns with a button. </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pic>
        <p:nvPicPr>
          <p:cNvPr id="435" name="Shape 435"/>
          <p:cNvPicPr preferRelativeResize="0"/>
          <p:nvPr/>
        </p:nvPicPr>
        <p:blipFill>
          <a:blip r:embed="rId3">
            <a:alphaModFix/>
          </a:blip>
          <a:stretch>
            <a:fillRect/>
          </a:stretch>
        </p:blipFill>
        <p:spPr>
          <a:xfrm>
            <a:off x="1384025" y="180762"/>
            <a:ext cx="6375949" cy="478197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317950"/>
            <a:ext cx="8520599" cy="572699"/>
          </a:xfrm>
          <a:prstGeom prst="rect">
            <a:avLst/>
          </a:prstGeom>
        </p:spPr>
        <p:txBody>
          <a:bodyPr anchorCtr="0" anchor="t" bIns="91425" lIns="91425" rIns="91425" tIns="91425">
            <a:noAutofit/>
          </a:bodyPr>
          <a:lstStyle/>
          <a:p>
            <a:pPr lvl="0">
              <a:spcBef>
                <a:spcPts val="0"/>
              </a:spcBef>
              <a:buNone/>
            </a:pPr>
            <a:r>
              <a:rPr lang="en" sz="4800">
                <a:solidFill>
                  <a:srgbClr val="FF0000"/>
                </a:solidFill>
              </a:rPr>
              <a:t>But wait… There's more.</a:t>
            </a:r>
          </a:p>
        </p:txBody>
      </p:sp>
      <p:pic>
        <p:nvPicPr>
          <p:cNvPr id="441" name="Shape 441"/>
          <p:cNvPicPr preferRelativeResize="0"/>
          <p:nvPr/>
        </p:nvPicPr>
        <p:blipFill>
          <a:blip r:embed="rId3">
            <a:alphaModFix/>
          </a:blip>
          <a:stretch>
            <a:fillRect/>
          </a:stretch>
        </p:blipFill>
        <p:spPr>
          <a:xfrm>
            <a:off x="2028435" y="1224000"/>
            <a:ext cx="5087124" cy="3809249"/>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Try this</a:t>
            </a:r>
          </a:p>
        </p:txBody>
      </p:sp>
      <p:sp>
        <p:nvSpPr>
          <p:cNvPr id="447" name="Shape 447"/>
          <p:cNvSpPr txBox="1"/>
          <p:nvPr>
            <p:ph idx="1" type="body"/>
          </p:nvPr>
        </p:nvSpPr>
        <p:spPr>
          <a:xfrm>
            <a:off x="311700" y="1161125"/>
            <a:ext cx="8520599" cy="3416400"/>
          </a:xfrm>
          <a:prstGeom prst="rect">
            <a:avLst/>
          </a:prstGeom>
        </p:spPr>
        <p:txBody>
          <a:bodyPr anchorCtr="0" anchor="t" bIns="91425" lIns="91425" rIns="91425" tIns="91425">
            <a:noAutofit/>
          </a:bodyPr>
          <a:lstStyle/>
          <a:p>
            <a:pPr indent="-228600" lvl="0" marL="457200" rtl="0">
              <a:spcBef>
                <a:spcPts val="0"/>
              </a:spcBef>
            </a:pPr>
            <a:r>
              <a:rPr lang="en"/>
              <a:t>Try FullExample.ino example, It shows many of the things you have  learned so far. </a:t>
            </a:r>
          </a:p>
          <a:p>
            <a:pPr indent="-228600" lvl="0" marL="457200" rtl="0">
              <a:spcBef>
                <a:spcPts val="0"/>
              </a:spcBef>
            </a:pPr>
            <a:r>
              <a:rPr lang="en"/>
              <a:t>FastLED Animation Library - http://fastled.io/</a:t>
            </a:r>
          </a:p>
          <a:p>
            <a:pPr lv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8" name="Shape 98"/>
        <p:cNvGrpSpPr/>
        <p:nvPr/>
      </p:nvGrpSpPr>
      <p:grpSpPr>
        <a:xfrm>
          <a:off x="0" y="0"/>
          <a:ext cx="0" cy="0"/>
          <a:chOff x="0" y="0"/>
          <a:chExt cx="0" cy="0"/>
        </a:xfrm>
      </p:grpSpPr>
      <p:sp>
        <p:nvSpPr>
          <p:cNvPr id="99" name="Shape 9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sp>
        <p:nvSpPr>
          <p:cNvPr id="100" name="Shape 100"/>
          <p:cNvSpPr txBox="1"/>
          <p:nvPr/>
        </p:nvSpPr>
        <p:spPr>
          <a:xfrm>
            <a:off x="6641700" y="1293875"/>
            <a:ext cx="2190599" cy="3663599"/>
          </a:xfrm>
          <a:prstGeom prst="rect">
            <a:avLst/>
          </a:prstGeom>
          <a:noFill/>
          <a:ln>
            <a:noFill/>
          </a:ln>
        </p:spPr>
        <p:txBody>
          <a:bodyPr anchorCtr="0" anchor="t" bIns="91425" lIns="91425" rIns="91425" tIns="91425">
            <a:noAutofit/>
          </a:bodyPr>
          <a:lstStyle/>
          <a:p>
            <a:pPr lvl="0" rtl="0">
              <a:spcBef>
                <a:spcPts val="0"/>
              </a:spcBef>
              <a:buNone/>
            </a:pPr>
            <a:r>
              <a:rPr lang="en" sz="3600"/>
              <a:t>Your arduino might be slightly different.</a:t>
            </a:r>
          </a:p>
        </p:txBody>
      </p:sp>
      <p:sp>
        <p:nvSpPr>
          <p:cNvPr id="101" name="Shape 101"/>
          <p:cNvSpPr txBox="1"/>
          <p:nvPr>
            <p:ph type="title"/>
          </p:nvPr>
        </p:nvSpPr>
        <p:spPr>
          <a:xfrm>
            <a:off x="311700" y="445025"/>
            <a:ext cx="8520599" cy="7073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Anatomy of an Arduino</a:t>
            </a:r>
          </a:p>
        </p:txBody>
      </p:sp>
      <p:pic>
        <p:nvPicPr>
          <p:cNvPr id="102" name="Shape 102"/>
          <p:cNvPicPr preferRelativeResize="0"/>
          <p:nvPr/>
        </p:nvPicPr>
        <p:blipFill>
          <a:blip r:embed="rId3">
            <a:alphaModFix/>
          </a:blip>
          <a:stretch>
            <a:fillRect/>
          </a:stretch>
        </p:blipFill>
        <p:spPr>
          <a:xfrm>
            <a:off x="311687" y="1220675"/>
            <a:ext cx="5991225" cy="38100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06" name="Shape 106"/>
        <p:cNvGrpSpPr/>
        <p:nvPr/>
      </p:nvGrpSpPr>
      <p:grpSpPr>
        <a:xfrm>
          <a:off x="0" y="0"/>
          <a:ext cx="0" cy="0"/>
          <a:chOff x="0" y="0"/>
          <a:chExt cx="0" cy="0"/>
        </a:xfrm>
      </p:grpSpPr>
      <p:sp>
        <p:nvSpPr>
          <p:cNvPr id="107" name="Shape 107"/>
          <p:cNvSpPr txBox="1"/>
          <p:nvPr>
            <p:ph type="title"/>
          </p:nvPr>
        </p:nvSpPr>
        <p:spPr>
          <a:xfrm>
            <a:off x="311700" y="237675"/>
            <a:ext cx="8520599" cy="707399"/>
          </a:xfrm>
          <a:prstGeom prst="rect">
            <a:avLst/>
          </a:prstGeom>
        </p:spPr>
        <p:txBody>
          <a:bodyPr anchorCtr="0" anchor="t" bIns="91425" lIns="91425" rIns="91425" tIns="91425">
            <a:noAutofit/>
          </a:bodyPr>
          <a:lstStyle/>
          <a:p>
            <a:pPr lvl="0" rtl="0">
              <a:spcBef>
                <a:spcPts val="0"/>
              </a:spcBef>
              <a:buNone/>
            </a:pPr>
            <a:r>
              <a:rPr lang="en" sz="4800">
                <a:solidFill>
                  <a:srgbClr val="DA0002"/>
                </a:solidFill>
              </a:rPr>
              <a:t>Setting up for Programming</a:t>
            </a:r>
          </a:p>
        </p:txBody>
      </p:sp>
      <p:sp>
        <p:nvSpPr>
          <p:cNvPr id="108" name="Shape 108"/>
          <p:cNvSpPr txBox="1"/>
          <p:nvPr>
            <p:ph idx="1" type="body"/>
          </p:nvPr>
        </p:nvSpPr>
        <p:spPr>
          <a:xfrm>
            <a:off x="311700" y="1079125"/>
            <a:ext cx="8520599" cy="36695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AutoNum type="arabicPeriod"/>
            </a:pPr>
            <a:r>
              <a:rPr lang="en" sz="2400">
                <a:solidFill>
                  <a:srgbClr val="000000"/>
                </a:solidFill>
              </a:rPr>
              <a:t>Install Arduino Editor (</a:t>
            </a:r>
            <a:r>
              <a:rPr lang="en" sz="2400" u="sng">
                <a:solidFill>
                  <a:schemeClr val="hlink"/>
                </a:solidFill>
                <a:hlinkClick r:id="rId3"/>
              </a:rPr>
              <a:t>http://arduino.cc/</a:t>
            </a:r>
            <a:r>
              <a:rPr lang="en" sz="2400">
                <a:solidFill>
                  <a:srgbClr val="000000"/>
                </a:solidFill>
              </a:rPr>
              <a:t>)</a:t>
            </a:r>
          </a:p>
          <a:p>
            <a:pPr indent="-381000" lvl="0" marL="457200" rtl="0">
              <a:spcBef>
                <a:spcPts val="0"/>
              </a:spcBef>
              <a:buClr>
                <a:srgbClr val="000000"/>
              </a:buClr>
              <a:buSzPct val="100000"/>
              <a:buAutoNum type="arabicPeriod"/>
            </a:pPr>
            <a:r>
              <a:rPr lang="en" sz="2400">
                <a:solidFill>
                  <a:srgbClr val="000000"/>
                </a:solidFill>
              </a:rPr>
              <a:t>Plug in your Board to USB</a:t>
            </a:r>
          </a:p>
          <a:p>
            <a:pPr indent="-381000" lvl="0" marL="457200" rtl="0">
              <a:spcBef>
                <a:spcPts val="0"/>
              </a:spcBef>
              <a:buClr>
                <a:srgbClr val="000000"/>
              </a:buClr>
              <a:buSzPct val="100000"/>
              <a:buAutoNum type="arabicPeriod"/>
            </a:pPr>
            <a:r>
              <a:rPr lang="en" sz="2400">
                <a:solidFill>
                  <a:srgbClr val="000000"/>
                </a:solidFill>
              </a:rPr>
              <a:t>Select your board type</a:t>
            </a:r>
            <a:br>
              <a:rPr lang="en" sz="2400">
                <a:solidFill>
                  <a:srgbClr val="000000"/>
                </a:solidFill>
              </a:rPr>
            </a:br>
            <a:r>
              <a:rPr b="1" lang="en" sz="2400">
                <a:solidFill>
                  <a:srgbClr val="000000"/>
                </a:solidFill>
              </a:rPr>
              <a:t>Tools ⇒ Board ⇒ Arduino Leonardo</a:t>
            </a:r>
            <a:br>
              <a:rPr b="1" lang="en" sz="2400">
                <a:solidFill>
                  <a:srgbClr val="000000"/>
                </a:solidFill>
              </a:rPr>
            </a:br>
            <a:r>
              <a:rPr lang="en" sz="2400">
                <a:solidFill>
                  <a:srgbClr val="000000"/>
                </a:solidFill>
              </a:rPr>
              <a:t>(Yours might be different) </a:t>
            </a:r>
          </a:p>
          <a:p>
            <a:pPr indent="-381000" lvl="0" marL="457200" rtl="0">
              <a:spcBef>
                <a:spcPts val="0"/>
              </a:spcBef>
              <a:buClr>
                <a:srgbClr val="000000"/>
              </a:buClr>
              <a:buSzPct val="100000"/>
              <a:buAutoNum type="arabicPeriod"/>
            </a:pPr>
            <a:r>
              <a:rPr lang="en" sz="2400">
                <a:solidFill>
                  <a:srgbClr val="000000"/>
                </a:solidFill>
              </a:rPr>
              <a:t>Select connection type</a:t>
            </a:r>
            <a:br>
              <a:rPr lang="en" sz="2400">
                <a:solidFill>
                  <a:srgbClr val="000000"/>
                </a:solidFill>
              </a:rPr>
            </a:br>
            <a:r>
              <a:rPr b="1" lang="en" sz="2400">
                <a:solidFill>
                  <a:srgbClr val="000000"/>
                </a:solidFill>
              </a:rPr>
              <a:t>Tools ⇒ Port ⇒ COM1 </a:t>
            </a:r>
            <a:r>
              <a:rPr lang="en" sz="2400">
                <a:solidFill>
                  <a:srgbClr val="000000"/>
                </a:solidFill>
              </a:rPr>
              <a:t>(Yours might be different)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53900" cy="755100"/>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Load the Blink sketch</a:t>
            </a:r>
          </a:p>
        </p:txBody>
      </p:sp>
      <p:sp>
        <p:nvSpPr>
          <p:cNvPr id="114" name="Shape 114"/>
          <p:cNvSpPr txBox="1"/>
          <p:nvPr>
            <p:ph idx="1" type="body"/>
          </p:nvPr>
        </p:nvSpPr>
        <p:spPr>
          <a:xfrm>
            <a:off x="3353325" y="1384400"/>
            <a:ext cx="5333399" cy="3541500"/>
          </a:xfrm>
          <a:prstGeom prst="rect">
            <a:avLst/>
          </a:prstGeom>
        </p:spPr>
        <p:txBody>
          <a:bodyPr anchorCtr="0" anchor="t" bIns="91425" lIns="91425" rIns="91425" tIns="91425">
            <a:noAutofit/>
          </a:bodyPr>
          <a:lstStyle/>
          <a:p>
            <a:pPr indent="-381000" lvl="0" marL="457200" rtl="0">
              <a:spcBef>
                <a:spcPts val="0"/>
              </a:spcBef>
              <a:buClr>
                <a:srgbClr val="000000"/>
              </a:buClr>
              <a:buSzPct val="100000"/>
              <a:buAutoNum type="arabicPeriod"/>
            </a:pPr>
            <a:r>
              <a:rPr lang="en" sz="2400">
                <a:solidFill>
                  <a:srgbClr val="000000"/>
                </a:solidFill>
              </a:rPr>
              <a:t>File ⇒ Examples ⇒ 01.Basics ⇒ Blink </a:t>
            </a:r>
          </a:p>
          <a:p>
            <a:pPr lvl="0" rtl="0">
              <a:spcBef>
                <a:spcPts val="0"/>
              </a:spcBef>
              <a:buNone/>
            </a:pPr>
            <a:r>
              <a:rPr lang="en" sz="2400">
                <a:solidFill>
                  <a:srgbClr val="000000"/>
                </a:solidFill>
              </a:rPr>
              <a:t>There are many other example sketches that you can load from the example folder. </a:t>
            </a:r>
          </a:p>
        </p:txBody>
      </p:sp>
      <p:pic>
        <p:nvPicPr>
          <p:cNvPr id="115" name="Shape 115"/>
          <p:cNvPicPr preferRelativeResize="0"/>
          <p:nvPr/>
        </p:nvPicPr>
        <p:blipFill>
          <a:blip r:embed="rId3">
            <a:alphaModFix/>
          </a:blip>
          <a:stretch>
            <a:fillRect/>
          </a:stretch>
        </p:blipFill>
        <p:spPr>
          <a:xfrm>
            <a:off x="311700" y="1412225"/>
            <a:ext cx="2620575" cy="35414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599" cy="755100"/>
          </a:xfrm>
          <a:prstGeom prst="rect">
            <a:avLst/>
          </a:prstGeom>
        </p:spPr>
        <p:txBody>
          <a:bodyPr anchorCtr="0" anchor="t" bIns="91425" lIns="91425" rIns="91425" tIns="91425">
            <a:noAutofit/>
          </a:bodyPr>
          <a:lstStyle/>
          <a:p>
            <a:pPr lvl="0" rtl="0">
              <a:spcBef>
                <a:spcPts val="0"/>
              </a:spcBef>
              <a:buNone/>
            </a:pPr>
            <a:r>
              <a:rPr lang="en" sz="4800">
                <a:solidFill>
                  <a:srgbClr val="FF0000"/>
                </a:solidFill>
              </a:rPr>
              <a:t>Upload ! </a:t>
            </a:r>
          </a:p>
        </p:txBody>
      </p:sp>
      <p:sp>
        <p:nvSpPr>
          <p:cNvPr id="121" name="Shape 121"/>
          <p:cNvSpPr txBox="1"/>
          <p:nvPr>
            <p:ph idx="1" type="body"/>
          </p:nvPr>
        </p:nvSpPr>
        <p:spPr>
          <a:xfrm>
            <a:off x="457200" y="1200150"/>
            <a:ext cx="4103399" cy="3725699"/>
          </a:xfrm>
          <a:prstGeom prst="rect">
            <a:avLst/>
          </a:prstGeom>
        </p:spPr>
        <p:txBody>
          <a:bodyPr anchorCtr="0" anchor="t" bIns="91425" lIns="91425" rIns="91425" tIns="91425">
            <a:noAutofit/>
          </a:bodyPr>
          <a:lstStyle/>
          <a:p>
            <a:pPr indent="-381000" lvl="0" marL="457200" rtl="0">
              <a:spcBef>
                <a:spcPts val="0"/>
              </a:spcBef>
              <a:buClr>
                <a:srgbClr val="000000"/>
              </a:buClr>
              <a:buSzPct val="100000"/>
              <a:buAutoNum type="arabicPeriod"/>
            </a:pPr>
            <a:r>
              <a:rPr lang="en" sz="2400">
                <a:solidFill>
                  <a:srgbClr val="000000"/>
                </a:solidFill>
              </a:rPr>
              <a:t>Click the upload button </a:t>
            </a:r>
            <a:br>
              <a:rPr lang="en" sz="2400">
                <a:solidFill>
                  <a:srgbClr val="000000"/>
                </a:solidFill>
              </a:rPr>
            </a:br>
            <a:br>
              <a:rPr lang="en" sz="2400">
                <a:solidFill>
                  <a:srgbClr val="000000"/>
                </a:solidFill>
              </a:rPr>
            </a:br>
            <a:br>
              <a:rPr lang="en" sz="2400">
                <a:solidFill>
                  <a:srgbClr val="000000"/>
                </a:solidFill>
              </a:rPr>
            </a:br>
          </a:p>
          <a:p>
            <a:pPr lvl="0" rtl="0">
              <a:spcBef>
                <a:spcPts val="0"/>
              </a:spcBef>
              <a:buNone/>
            </a:pPr>
            <a:r>
              <a:rPr lang="en" sz="2400">
                <a:solidFill>
                  <a:srgbClr val="000000"/>
                </a:solidFill>
              </a:rPr>
              <a:t>The LED should be blinking! </a:t>
            </a:r>
          </a:p>
        </p:txBody>
      </p:sp>
      <p:pic>
        <p:nvPicPr>
          <p:cNvPr id="122" name="Shape 122"/>
          <p:cNvPicPr preferRelativeResize="0"/>
          <p:nvPr/>
        </p:nvPicPr>
        <p:blipFill>
          <a:blip r:embed="rId3">
            <a:alphaModFix/>
          </a:blip>
          <a:stretch>
            <a:fillRect/>
          </a:stretch>
        </p:blipFill>
        <p:spPr>
          <a:xfrm>
            <a:off x="5029725" y="1123275"/>
            <a:ext cx="3802575" cy="3802575"/>
          </a:xfrm>
          <a:prstGeom prst="rect">
            <a:avLst/>
          </a:prstGeom>
          <a:noFill/>
          <a:ln>
            <a:noFill/>
          </a:ln>
        </p:spPr>
      </p:pic>
      <p:pic>
        <p:nvPicPr>
          <p:cNvPr id="123" name="Shape 123"/>
          <p:cNvPicPr preferRelativeResize="0"/>
          <p:nvPr/>
        </p:nvPicPr>
        <p:blipFill>
          <a:blip r:embed="rId4">
            <a:alphaModFix/>
          </a:blip>
          <a:stretch>
            <a:fillRect/>
          </a:stretch>
        </p:blipFill>
        <p:spPr>
          <a:xfrm>
            <a:off x="639848" y="3815622"/>
            <a:ext cx="3738100" cy="966025"/>
          </a:xfrm>
          <a:prstGeom prst="rect">
            <a:avLst/>
          </a:prstGeom>
          <a:noFill/>
          <a:ln>
            <a:noFill/>
          </a:ln>
        </p:spPr>
      </p:pic>
      <p:pic>
        <p:nvPicPr>
          <p:cNvPr id="124" name="Shape 124"/>
          <p:cNvPicPr preferRelativeResize="0"/>
          <p:nvPr/>
        </p:nvPicPr>
        <p:blipFill>
          <a:blip r:embed="rId5">
            <a:alphaModFix/>
          </a:blip>
          <a:stretch>
            <a:fillRect/>
          </a:stretch>
        </p:blipFill>
        <p:spPr>
          <a:xfrm>
            <a:off x="1620125" y="1827300"/>
            <a:ext cx="1777550" cy="1190899"/>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